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75" r:id="rId4"/>
    <p:sldId id="257" r:id="rId5"/>
    <p:sldId id="259" r:id="rId6"/>
    <p:sldId id="261" r:id="rId7"/>
    <p:sldId id="260" r:id="rId8"/>
    <p:sldId id="262" r:id="rId9"/>
    <p:sldId id="263" r:id="rId10"/>
    <p:sldId id="264" r:id="rId11"/>
    <p:sldId id="265" r:id="rId12"/>
    <p:sldId id="266" r:id="rId13"/>
    <p:sldId id="267" r:id="rId14"/>
    <p:sldId id="268" r:id="rId15"/>
    <p:sldId id="271" r:id="rId16"/>
    <p:sldId id="269" r:id="rId17"/>
    <p:sldId id="270" r:id="rId18"/>
    <p:sldId id="272" r:id="rId19"/>
    <p:sldId id="273"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5" r:id="rId38"/>
    <p:sldId id="274"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92" d="100"/>
          <a:sy n="92" d="100"/>
        </p:scale>
        <p:origin x="33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4/20/2024</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4/20/2024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4/20/2024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4/20/2024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4/20/2024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4/20/2024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4/20/2024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8907-15C0-48E6-B037-879F788BA40E}"/>
              </a:ext>
            </a:extLst>
          </p:cNvPr>
          <p:cNvSpPr>
            <a:spLocks noGrp="1"/>
          </p:cNvSpPr>
          <p:nvPr>
            <p:ph type="ctrTitle"/>
          </p:nvPr>
        </p:nvSpPr>
        <p:spPr/>
        <p:txBody>
          <a:bodyPr/>
          <a:lstStyle/>
          <a:p>
            <a:r>
              <a:rPr lang="en-US" dirty="0"/>
              <a:t>           Welcome To </a:t>
            </a:r>
            <a:br>
              <a:rPr lang="en-US" dirty="0"/>
            </a:br>
            <a:r>
              <a:rPr lang="en-US" dirty="0"/>
              <a:t>      Hostel Management  </a:t>
            </a:r>
            <a:br>
              <a:rPr lang="en-US" dirty="0"/>
            </a:br>
            <a:r>
              <a:rPr lang="en-US"/>
              <a:t>                System                  </a:t>
            </a:r>
            <a:endParaRPr lang="en-US" dirty="0"/>
          </a:p>
        </p:txBody>
      </p:sp>
      <p:sp>
        <p:nvSpPr>
          <p:cNvPr id="3" name="Subtitle 2">
            <a:extLst>
              <a:ext uri="{FF2B5EF4-FFF2-40B4-BE49-F238E27FC236}">
                <a16:creationId xmlns:a16="http://schemas.microsoft.com/office/drawing/2014/main" id="{AC2B4B32-AF21-4D35-9372-2952C5B3234F}"/>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238798817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731DD-C821-4C7E-BA62-F1662C1514CD}"/>
              </a:ext>
            </a:extLst>
          </p:cNvPr>
          <p:cNvSpPr>
            <a:spLocks noGrp="1"/>
          </p:cNvSpPr>
          <p:nvPr>
            <p:ph type="title"/>
          </p:nvPr>
        </p:nvSpPr>
        <p:spPr/>
        <p:txBody>
          <a:bodyPr/>
          <a:lstStyle/>
          <a:p>
            <a:r>
              <a:rPr lang="en-US" dirty="0"/>
              <a:t>FEASIBILITY STUDY</a:t>
            </a:r>
          </a:p>
        </p:txBody>
      </p:sp>
      <p:sp>
        <p:nvSpPr>
          <p:cNvPr id="3" name="Content Placeholder 2">
            <a:extLst>
              <a:ext uri="{FF2B5EF4-FFF2-40B4-BE49-F238E27FC236}">
                <a16:creationId xmlns:a16="http://schemas.microsoft.com/office/drawing/2014/main" id="{76959FAA-FA59-4261-8592-9D7CD2111512}"/>
              </a:ext>
            </a:extLst>
          </p:cNvPr>
          <p:cNvSpPr>
            <a:spLocks noGrp="1"/>
          </p:cNvSpPr>
          <p:nvPr>
            <p:ph idx="1"/>
          </p:nvPr>
        </p:nvSpPr>
        <p:spPr/>
        <p:txBody>
          <a:bodyPr>
            <a:normAutofit/>
          </a:bodyPr>
          <a:lstStyle/>
          <a:p>
            <a:r>
              <a:rPr lang="en-US" b="1" dirty="0"/>
              <a:t>1.FEASIBILITY STUDY TECHNICAL FEASIBILITY</a:t>
            </a:r>
          </a:p>
          <a:p>
            <a:r>
              <a:rPr lang="en-US" dirty="0"/>
              <a:t>The technical feasibility in the proposed system deals with the technology used in the system. </a:t>
            </a:r>
          </a:p>
          <a:p>
            <a:r>
              <a:rPr lang="en-US" dirty="0"/>
              <a:t>It deals with the hardware and software used in the system whether they are of latest technology or not.</a:t>
            </a:r>
          </a:p>
          <a:p>
            <a:r>
              <a:rPr lang="en-US" dirty="0"/>
              <a:t> It happens that after a system is prepared a new technology arises and the user wants the system based on that </a:t>
            </a:r>
            <a:r>
              <a:rPr lang="en-US" dirty="0" err="1"/>
              <a:t>technology.This</a:t>
            </a:r>
            <a:r>
              <a:rPr lang="en-US" dirty="0"/>
              <a:t> system use windows platform, </a:t>
            </a:r>
            <a:r>
              <a:rPr lang="en-US" dirty="0" err="1"/>
              <a:t>.net</a:t>
            </a:r>
            <a:r>
              <a:rPr lang="en-US" dirty="0"/>
              <a:t> as front end technology and </a:t>
            </a:r>
            <a:r>
              <a:rPr lang="en-US" dirty="0" err="1"/>
              <a:t>sql</a:t>
            </a:r>
            <a:r>
              <a:rPr lang="en-US" dirty="0"/>
              <a:t> server as backend technology. Thus ONLINE HOSTEL MANAGEMENT SYSTEM is technically feasible.</a:t>
            </a:r>
          </a:p>
        </p:txBody>
      </p:sp>
    </p:spTree>
    <p:extLst>
      <p:ext uri="{BB962C8B-B14F-4D97-AF65-F5344CB8AC3E}">
        <p14:creationId xmlns:p14="http://schemas.microsoft.com/office/powerpoint/2010/main" val="721939617"/>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EB92D-EDC1-4A59-8ECF-8F947C8FD2B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2170FE5-538E-4127-86F0-43A6BA5910DF}"/>
              </a:ext>
            </a:extLst>
          </p:cNvPr>
          <p:cNvSpPr>
            <a:spLocks noGrp="1"/>
          </p:cNvSpPr>
          <p:nvPr>
            <p:ph idx="1"/>
          </p:nvPr>
        </p:nvSpPr>
        <p:spPr/>
        <p:txBody>
          <a:bodyPr/>
          <a:lstStyle/>
          <a:p>
            <a:r>
              <a:rPr lang="en-US" b="1" dirty="0"/>
              <a:t>2.ECONOMICAL FEASIBILITY</a:t>
            </a:r>
          </a:p>
          <a:p>
            <a:r>
              <a:rPr lang="en-US" dirty="0">
                <a:latin typeface="Calibri" panose="020F0502020204030204" pitchFamily="34" charset="0"/>
                <a:cs typeface="Calibri" panose="020F0502020204030204" pitchFamily="34" charset="0"/>
              </a:rPr>
              <a:t>Economic analysis is the most frequently used method for evaluating the effectiveness of a new system. More commonly known as cost/benefit analysis.</a:t>
            </a:r>
          </a:p>
          <a:p>
            <a:pPr marL="0" indent="0">
              <a:buNone/>
            </a:pPr>
            <a:r>
              <a:rPr lang="en-US" dirty="0">
                <a:latin typeface="Calibri" panose="020F0502020204030204" pitchFamily="34" charset="0"/>
                <a:cs typeface="Calibri" panose="020F0502020204030204" pitchFamily="34" charset="0"/>
              </a:rPr>
              <a:t>     </a:t>
            </a:r>
            <a:r>
              <a:rPr lang="en-US" b="1" dirty="0">
                <a:latin typeface="Calibri" panose="020F0502020204030204" pitchFamily="34" charset="0"/>
                <a:cs typeface="Calibri" panose="020F0502020204030204" pitchFamily="34" charset="0"/>
              </a:rPr>
              <a:t>3.OPERATIONAL FEASIBILITY</a:t>
            </a:r>
          </a:p>
          <a:p>
            <a:r>
              <a:rPr lang="en-US" dirty="0">
                <a:latin typeface="Calibri" panose="020F0502020204030204" pitchFamily="34" charset="0"/>
                <a:cs typeface="Calibri" panose="020F0502020204030204" pitchFamily="34" charset="0"/>
              </a:rPr>
              <a:t>The project has been developed in such a way that it becomes very easy even for a person with little computer knowledge to operate it. This software is very user friendly and does not require any technical person to operate. Thus the project is even operationally feasible.</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91352422"/>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5D943-73ED-49D8-8B21-6285C4844E5D}"/>
              </a:ext>
            </a:extLst>
          </p:cNvPr>
          <p:cNvSpPr>
            <a:spLocks noGrp="1"/>
          </p:cNvSpPr>
          <p:nvPr>
            <p:ph type="title"/>
          </p:nvPr>
        </p:nvSpPr>
        <p:spPr/>
        <p:txBody>
          <a:bodyPr/>
          <a:lstStyle/>
          <a:p>
            <a:r>
              <a:rPr lang="en-US" dirty="0"/>
              <a:t>8.FACT FINDING TECHNIQUE</a:t>
            </a:r>
          </a:p>
        </p:txBody>
      </p:sp>
      <p:sp>
        <p:nvSpPr>
          <p:cNvPr id="3" name="Content Placeholder 2">
            <a:extLst>
              <a:ext uri="{FF2B5EF4-FFF2-40B4-BE49-F238E27FC236}">
                <a16:creationId xmlns:a16="http://schemas.microsoft.com/office/drawing/2014/main" id="{96368916-736A-4520-B92A-783B81C4D65D}"/>
              </a:ext>
            </a:extLst>
          </p:cNvPr>
          <p:cNvSpPr>
            <a:spLocks noGrp="1"/>
          </p:cNvSpPr>
          <p:nvPr>
            <p:ph idx="1"/>
          </p:nvPr>
        </p:nvSpPr>
        <p:spPr/>
        <p:txBody>
          <a:bodyPr>
            <a:normAutofit/>
          </a:bodyPr>
          <a:lstStyle/>
          <a:p>
            <a:r>
              <a:rPr lang="en-US" b="1" dirty="0">
                <a:latin typeface="Calibri" panose="020F0502020204030204" pitchFamily="34" charset="0"/>
                <a:cs typeface="Calibri" panose="020F0502020204030204" pitchFamily="34" charset="0"/>
              </a:rPr>
              <a:t>1.Fact Finding Technique</a:t>
            </a:r>
          </a:p>
          <a:p>
            <a:r>
              <a:rPr lang="en-US" dirty="0">
                <a:latin typeface="Calibri" panose="020F0502020204030204" pitchFamily="34" charset="0"/>
                <a:cs typeface="Calibri" panose="020F0502020204030204" pitchFamily="34" charset="0"/>
              </a:rPr>
              <a:t>When stating work on </a:t>
            </a:r>
            <a:r>
              <a:rPr lang="en-US" dirty="0" err="1">
                <a:latin typeface="Calibri" panose="020F0502020204030204" pitchFamily="34" charset="0"/>
                <a:cs typeface="Calibri" panose="020F0502020204030204" pitchFamily="34" charset="0"/>
              </a:rPr>
              <a:t>system,system</a:t>
            </a:r>
            <a:r>
              <a:rPr lang="en-US" dirty="0">
                <a:latin typeface="Calibri" panose="020F0502020204030204" pitchFamily="34" charset="0"/>
                <a:cs typeface="Calibri" panose="020F0502020204030204" pitchFamily="34" charset="0"/>
              </a:rPr>
              <a:t> analyst has to </a:t>
            </a:r>
            <a:r>
              <a:rPr lang="en-US" dirty="0" err="1">
                <a:latin typeface="Calibri" panose="020F0502020204030204" pitchFamily="34" charset="0"/>
                <a:cs typeface="Calibri" panose="020F0502020204030204" pitchFamily="34" charset="0"/>
              </a:rPr>
              <a:t>collectinformation</a:t>
            </a:r>
            <a:r>
              <a:rPr lang="en-US" dirty="0">
                <a:latin typeface="Calibri" panose="020F0502020204030204" pitchFamily="34" charset="0"/>
                <a:cs typeface="Calibri" panose="020F0502020204030204" pitchFamily="34" charset="0"/>
              </a:rPr>
              <a:t> about the manual system from user.</a:t>
            </a:r>
          </a:p>
          <a:p>
            <a:r>
              <a:rPr lang="en-US" dirty="0">
                <a:latin typeface="Calibri" panose="020F0502020204030204" pitchFamily="34" charset="0"/>
                <a:cs typeface="Calibri" panose="020F0502020204030204" pitchFamily="34" charset="0"/>
              </a:rPr>
              <a:t> In order to developed this information system analyst prefers any one of the following fact finding techniques or prefer one or more fact finding technique</a:t>
            </a:r>
          </a:p>
          <a:p>
            <a:r>
              <a:rPr lang="en-US" dirty="0">
                <a:latin typeface="Calibri" panose="020F0502020204030204" pitchFamily="34" charset="0"/>
                <a:cs typeface="Calibri" panose="020F0502020204030204" pitchFamily="34" charset="0"/>
              </a:rPr>
              <a:t>according to the situation. These techniques are as follows.</a:t>
            </a:r>
          </a:p>
        </p:txBody>
      </p:sp>
    </p:spTree>
    <p:extLst>
      <p:ext uri="{BB962C8B-B14F-4D97-AF65-F5344CB8AC3E}">
        <p14:creationId xmlns:p14="http://schemas.microsoft.com/office/powerpoint/2010/main" val="3706986706"/>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F30CE-19F6-4A37-9EF6-2248AA8F6E1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A211754-A1B3-492B-B886-0E08A40AEA08}"/>
              </a:ext>
            </a:extLst>
          </p:cNvPr>
          <p:cNvSpPr>
            <a:spLocks noGrp="1"/>
          </p:cNvSpPr>
          <p:nvPr>
            <p:ph idx="1"/>
          </p:nvPr>
        </p:nvSpPr>
        <p:spPr/>
        <p:txBody>
          <a:bodyPr>
            <a:normAutofit/>
          </a:bodyPr>
          <a:lstStyle/>
          <a:p>
            <a:r>
              <a:rPr lang="en-US" b="1" dirty="0"/>
              <a:t>• Record Searching:</a:t>
            </a:r>
          </a:p>
          <a:p>
            <a:endParaRPr lang="en-US" b="1" dirty="0"/>
          </a:p>
          <a:p>
            <a:r>
              <a:rPr lang="en-US" dirty="0">
                <a:latin typeface="Calibri" panose="020F0502020204030204" pitchFamily="34" charset="0"/>
                <a:cs typeface="Calibri" panose="020F0502020204030204" pitchFamily="34" charset="0"/>
              </a:rPr>
              <a:t>Information was collected through some </a:t>
            </a:r>
            <a:r>
              <a:rPr lang="en-US" dirty="0" err="1">
                <a:latin typeface="Calibri" panose="020F0502020204030204" pitchFamily="34" charset="0"/>
                <a:cs typeface="Calibri" panose="020F0502020204030204" pitchFamily="34" charset="0"/>
              </a:rPr>
              <a:t>document,bills,some</a:t>
            </a:r>
            <a:r>
              <a:rPr lang="en-US" dirty="0">
                <a:latin typeface="Calibri" panose="020F0502020204030204" pitchFamily="34" charset="0"/>
                <a:cs typeface="Calibri" panose="020F0502020204030204" pitchFamily="34" charset="0"/>
              </a:rPr>
              <a:t> extra</a:t>
            </a:r>
          </a:p>
          <a:p>
            <a:r>
              <a:rPr lang="en-US" dirty="0">
                <a:latin typeface="Calibri" panose="020F0502020204030204" pitchFamily="34" charset="0"/>
                <a:cs typeface="Calibri" panose="020F0502020204030204" pitchFamily="34" charset="0"/>
              </a:rPr>
              <a:t>records of </a:t>
            </a:r>
            <a:r>
              <a:rPr lang="en-US" dirty="0" err="1">
                <a:latin typeface="Calibri" panose="020F0502020204030204" pitchFamily="34" charset="0"/>
                <a:cs typeface="Calibri" panose="020F0502020204030204" pitchFamily="34" charset="0"/>
              </a:rPr>
              <a:t>student,or</a:t>
            </a:r>
            <a:r>
              <a:rPr lang="en-US" dirty="0">
                <a:latin typeface="Calibri" panose="020F0502020204030204" pitchFamily="34" charset="0"/>
                <a:cs typeface="Calibri" panose="020F0502020204030204" pitchFamily="34" charset="0"/>
              </a:rPr>
              <a:t> information storing way all this details maintained by Shop Owner. </a:t>
            </a:r>
          </a:p>
          <a:p>
            <a:r>
              <a:rPr lang="en-US" dirty="0">
                <a:latin typeface="Calibri" panose="020F0502020204030204" pitchFamily="34" charset="0"/>
                <a:cs typeface="Calibri" panose="020F0502020204030204" pitchFamily="34" charset="0"/>
              </a:rPr>
              <a:t>User give the details of the procedure how they sells, buy the product to customer and do mortgage, how they maintain their records. </a:t>
            </a:r>
          </a:p>
        </p:txBody>
      </p:sp>
    </p:spTree>
    <p:extLst>
      <p:ext uri="{BB962C8B-B14F-4D97-AF65-F5344CB8AC3E}">
        <p14:creationId xmlns:p14="http://schemas.microsoft.com/office/powerpoint/2010/main" val="3895255918"/>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130E3-ACDE-431C-9D1E-E79DDBA4823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8402AAD-9087-446C-91C0-72B18C93D833}"/>
              </a:ext>
            </a:extLst>
          </p:cNvPr>
          <p:cNvSpPr>
            <a:spLocks noGrp="1"/>
          </p:cNvSpPr>
          <p:nvPr>
            <p:ph idx="1"/>
          </p:nvPr>
        </p:nvSpPr>
        <p:spPr/>
        <p:txBody>
          <a:bodyPr>
            <a:normAutofit/>
          </a:bodyPr>
          <a:lstStyle/>
          <a:p>
            <a:r>
              <a:rPr lang="en-US" dirty="0">
                <a:latin typeface="Calibri" panose="020F0502020204030204" pitchFamily="34" charset="0"/>
                <a:cs typeface="Calibri" panose="020F0502020204030204" pitchFamily="34" charset="0"/>
              </a:rPr>
              <a:t>In some situation are they take extra charges from customer?</a:t>
            </a:r>
          </a:p>
          <a:p>
            <a:r>
              <a:rPr lang="en-US" dirty="0">
                <a:latin typeface="Calibri" panose="020F0502020204030204" pitchFamily="34" charset="0"/>
                <a:cs typeface="Calibri" panose="020F0502020204030204" pitchFamily="34" charset="0"/>
              </a:rPr>
              <a:t>Which type of or names do they sell?</a:t>
            </a:r>
          </a:p>
          <a:p>
            <a:r>
              <a:rPr lang="en-US" dirty="0">
                <a:latin typeface="Calibri" panose="020F0502020204030204" pitchFamily="34" charset="0"/>
                <a:cs typeface="Calibri" panose="020F0502020204030204" pitchFamily="34" charset="0"/>
              </a:rPr>
              <a:t>• What type of details you take from </a:t>
            </a:r>
            <a:r>
              <a:rPr lang="en-US" dirty="0" err="1">
                <a:latin typeface="Calibri" panose="020F0502020204030204" pitchFamily="34" charset="0"/>
                <a:cs typeface="Calibri" panose="020F0502020204030204" pitchFamily="34" charset="0"/>
              </a:rPr>
              <a:t>customer,reference</a:t>
            </a:r>
            <a:r>
              <a:rPr lang="en-US" dirty="0">
                <a:latin typeface="Calibri" panose="020F0502020204030204" pitchFamily="34" charset="0"/>
                <a:cs typeface="Calibri" panose="020F0502020204030204" pitchFamily="34" charset="0"/>
              </a:rPr>
              <a:t> person?</a:t>
            </a:r>
          </a:p>
          <a:p>
            <a:endParaRPr lang="en-US"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Questionnaires:</a:t>
            </a:r>
          </a:p>
          <a:p>
            <a:r>
              <a:rPr lang="en-US" dirty="0">
                <a:latin typeface="Calibri" panose="020F0502020204030204" pitchFamily="34" charset="0"/>
                <a:cs typeface="Calibri" panose="020F0502020204030204" pitchFamily="34" charset="0"/>
              </a:rPr>
              <a:t>We have used this fact finding technique as a supplement to our interviews By questioning the hostel we have been able to study the system management and have been able to collect good data regarding our project question like</a:t>
            </a:r>
          </a:p>
        </p:txBody>
      </p:sp>
    </p:spTree>
    <p:extLst>
      <p:ext uri="{BB962C8B-B14F-4D97-AF65-F5344CB8AC3E}">
        <p14:creationId xmlns:p14="http://schemas.microsoft.com/office/powerpoint/2010/main" val="3649674563"/>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B1227-6A63-443C-9899-CDE52F8058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4032819-4BD2-41AD-B661-2EFABA4D78C2}"/>
              </a:ext>
            </a:extLst>
          </p:cNvPr>
          <p:cNvSpPr>
            <a:spLocks noGrp="1"/>
          </p:cNvSpPr>
          <p:nvPr>
            <p:ph idx="1"/>
          </p:nvPr>
        </p:nvSpPr>
        <p:spPr/>
        <p:txBody>
          <a:bodyPr/>
          <a:lstStyle/>
          <a:p>
            <a:r>
              <a:rPr lang="en-US" dirty="0"/>
              <a:t>Questionnaire </a:t>
            </a:r>
            <a:r>
              <a:rPr lang="en-US" dirty="0" err="1"/>
              <a:t>list:How</a:t>
            </a:r>
            <a:r>
              <a:rPr lang="en-US" dirty="0"/>
              <a:t> do you maintain records?</a:t>
            </a:r>
          </a:p>
          <a:p>
            <a:endParaRPr lang="en-US" dirty="0"/>
          </a:p>
          <a:p>
            <a:r>
              <a:rPr lang="en-US" dirty="0"/>
              <a:t>How do you maintain admission records?</a:t>
            </a:r>
          </a:p>
          <a:p>
            <a:endParaRPr lang="en-US" dirty="0"/>
          </a:p>
        </p:txBody>
      </p:sp>
    </p:spTree>
    <p:extLst>
      <p:ext uri="{BB962C8B-B14F-4D97-AF65-F5344CB8AC3E}">
        <p14:creationId xmlns:p14="http://schemas.microsoft.com/office/powerpoint/2010/main" val="1066997363"/>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03BB6-3F3D-4B25-93AD-85606750F9C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B12A801-2DD3-4376-8121-8C37F9E1C057}"/>
              </a:ext>
            </a:extLst>
          </p:cNvPr>
          <p:cNvSpPr>
            <a:spLocks noGrp="1"/>
          </p:cNvSpPr>
          <p:nvPr>
            <p:ph idx="1"/>
          </p:nvPr>
        </p:nvSpPr>
        <p:spPr/>
        <p:txBody>
          <a:bodyPr>
            <a:normAutofit/>
          </a:bodyPr>
          <a:lstStyle/>
          <a:p>
            <a:r>
              <a:rPr lang="en-US" b="1" dirty="0">
                <a:latin typeface="Calibri" panose="020F0502020204030204" pitchFamily="34" charset="0"/>
                <a:cs typeface="Calibri" panose="020F0502020204030204" pitchFamily="34" charset="0"/>
              </a:rPr>
              <a:t>• Observation:</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"Observation allows getting the information which may be useful for…. Details about the products </a:t>
            </a:r>
            <a:r>
              <a:rPr lang="en-US" dirty="0" err="1">
                <a:latin typeface="Calibri" panose="020F0502020204030204" pitchFamily="34" charset="0"/>
                <a:cs typeface="Calibri" panose="020F0502020204030204" pitchFamily="34" charset="0"/>
              </a:rPr>
              <a:t>ie</a:t>
            </a:r>
            <a:r>
              <a:rPr lang="en-US" dirty="0">
                <a:latin typeface="Calibri" panose="020F0502020204030204" pitchFamily="34" charset="0"/>
                <a:cs typeface="Calibri" panose="020F0502020204030204" pitchFamily="34" charset="0"/>
              </a:rPr>
              <a:t> their types, making type.. </a:t>
            </a:r>
          </a:p>
          <a:p>
            <a:r>
              <a:rPr lang="en-US" dirty="0">
                <a:latin typeface="Calibri" panose="020F0502020204030204" pitchFamily="34" charset="0"/>
                <a:cs typeface="Calibri" panose="020F0502020204030204" pitchFamily="34" charset="0"/>
              </a:rPr>
              <a:t>Information </a:t>
            </a:r>
            <a:r>
              <a:rPr lang="en-US" dirty="0" err="1">
                <a:latin typeface="Calibri" panose="020F0502020204030204" pitchFamily="34" charset="0"/>
                <a:cs typeface="Calibri" panose="020F0502020204030204" pitchFamily="34" charset="0"/>
              </a:rPr>
              <a:t>abou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thow</a:t>
            </a:r>
            <a:r>
              <a:rPr lang="en-US" dirty="0">
                <a:latin typeface="Calibri" panose="020F0502020204030204" pitchFamily="34" charset="0"/>
                <a:cs typeface="Calibri" panose="020F0502020204030204" pitchFamily="34" charset="0"/>
              </a:rPr>
              <a:t> selling is done for artificial </a:t>
            </a:r>
            <a:r>
              <a:rPr lang="en-US" dirty="0" err="1">
                <a:latin typeface="Calibri" panose="020F0502020204030204" pitchFamily="34" charset="0"/>
                <a:cs typeface="Calibri" panose="020F0502020204030204" pitchFamily="34" charset="0"/>
              </a:rPr>
              <a:t>jewellery</a:t>
            </a:r>
            <a:r>
              <a:rPr lang="en-US" dirty="0">
                <a:latin typeface="Calibri" panose="020F0502020204030204" pitchFamily="34" charset="0"/>
                <a:cs typeface="Calibri" panose="020F0502020204030204" pitchFamily="34" charset="0"/>
              </a:rPr>
              <a:t> and also some    temporary items requires for worship, functions etc.</a:t>
            </a:r>
          </a:p>
          <a:p>
            <a:r>
              <a:rPr lang="en-US" dirty="0">
                <a:latin typeface="Calibri" panose="020F0502020204030204" pitchFamily="34" charset="0"/>
                <a:cs typeface="Calibri" panose="020F0502020204030204" pitchFamily="34" charset="0"/>
              </a:rPr>
              <a:t>. How to calculate the mortgage amount ?</a:t>
            </a:r>
          </a:p>
          <a:p>
            <a:r>
              <a:rPr lang="en-US" dirty="0">
                <a:latin typeface="Calibri" panose="020F0502020204030204" pitchFamily="34" charset="0"/>
                <a:cs typeface="Calibri" panose="020F0502020204030204" pitchFamily="34" charset="0"/>
              </a:rPr>
              <a:t>.How they maintain the manually record of customer?. </a:t>
            </a:r>
          </a:p>
          <a:p>
            <a:r>
              <a:rPr lang="en-US" dirty="0">
                <a:latin typeface="Calibri" panose="020F0502020204030204" pitchFamily="34" charset="0"/>
                <a:cs typeface="Calibri" panose="020F0502020204030204" pitchFamily="34" charset="0"/>
              </a:rPr>
              <a:t>There expectation from our computer system?</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6708209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3E841-6D82-4D91-9C94-C0408CAD00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3720567-4A6C-446F-940E-5CA0D8DF5065}"/>
              </a:ext>
            </a:extLst>
          </p:cNvPr>
          <p:cNvSpPr>
            <a:spLocks noGrp="1"/>
          </p:cNvSpPr>
          <p:nvPr>
            <p:ph idx="1"/>
          </p:nvPr>
        </p:nvSpPr>
        <p:spPr/>
        <p:txBody>
          <a:bodyPr>
            <a:normAutofit/>
          </a:bodyPr>
          <a:lstStyle/>
          <a:p>
            <a:r>
              <a:rPr lang="en-US" dirty="0"/>
              <a:t> . In some situation are they take extra charges from </a:t>
            </a:r>
            <a:r>
              <a:rPr lang="en-US" dirty="0" err="1"/>
              <a:t>customer?Which</a:t>
            </a:r>
            <a:r>
              <a:rPr lang="en-US" dirty="0"/>
              <a:t> type of or names do they sell?</a:t>
            </a:r>
          </a:p>
          <a:p>
            <a:r>
              <a:rPr lang="en-US" dirty="0"/>
              <a:t>• What type of details you take from </a:t>
            </a:r>
            <a:r>
              <a:rPr lang="en-US" dirty="0" err="1"/>
              <a:t>customer,reference</a:t>
            </a:r>
            <a:r>
              <a:rPr lang="en-US" dirty="0"/>
              <a:t> person?</a:t>
            </a:r>
          </a:p>
          <a:p>
            <a:r>
              <a:rPr lang="en-US" dirty="0"/>
              <a:t>.How they maintain the manually record of customer?. </a:t>
            </a:r>
          </a:p>
          <a:p>
            <a:r>
              <a:rPr lang="en-US" dirty="0"/>
              <a:t>There expectation from our computer system?</a:t>
            </a:r>
          </a:p>
          <a:p>
            <a:r>
              <a:rPr lang="en-US" dirty="0"/>
              <a:t> . In some situation are they take extra charges from customer?</a:t>
            </a:r>
          </a:p>
          <a:p>
            <a:r>
              <a:rPr lang="en-US" dirty="0"/>
              <a:t>Which type of or names do they sell?</a:t>
            </a:r>
          </a:p>
          <a:p>
            <a:r>
              <a:rPr lang="en-US" dirty="0"/>
              <a:t>• What type of details you take from </a:t>
            </a:r>
            <a:r>
              <a:rPr lang="en-US" dirty="0" err="1"/>
              <a:t>customer,reference</a:t>
            </a:r>
            <a:r>
              <a:rPr lang="en-US" dirty="0"/>
              <a:t> person?</a:t>
            </a:r>
          </a:p>
          <a:p>
            <a:endParaRPr lang="en-US" dirty="0"/>
          </a:p>
        </p:txBody>
      </p:sp>
    </p:spTree>
    <p:extLst>
      <p:ext uri="{BB962C8B-B14F-4D97-AF65-F5344CB8AC3E}">
        <p14:creationId xmlns:p14="http://schemas.microsoft.com/office/powerpoint/2010/main" val="149655629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F2FB7-089B-4081-9A5A-3C0B2E8D7655}"/>
              </a:ext>
            </a:extLst>
          </p:cNvPr>
          <p:cNvSpPr>
            <a:spLocks noGrp="1"/>
          </p:cNvSpPr>
          <p:nvPr>
            <p:ph type="title"/>
          </p:nvPr>
        </p:nvSpPr>
        <p:spPr/>
        <p:txBody>
          <a:bodyPr/>
          <a:lstStyle/>
          <a:p>
            <a:r>
              <a:rPr lang="en-US" dirty="0"/>
              <a:t>SOFTWARE/HARDWARE  SPECIFICATIONS</a:t>
            </a:r>
          </a:p>
        </p:txBody>
      </p:sp>
      <p:sp>
        <p:nvSpPr>
          <p:cNvPr id="3" name="Content Placeholder 2">
            <a:extLst>
              <a:ext uri="{FF2B5EF4-FFF2-40B4-BE49-F238E27FC236}">
                <a16:creationId xmlns:a16="http://schemas.microsoft.com/office/drawing/2014/main" id="{8610C75C-4E1E-4259-BD45-799581B3BE0F}"/>
              </a:ext>
            </a:extLst>
          </p:cNvPr>
          <p:cNvSpPr>
            <a:spLocks noGrp="1"/>
          </p:cNvSpPr>
          <p:nvPr>
            <p:ph idx="1"/>
          </p:nvPr>
        </p:nvSpPr>
        <p:spPr/>
        <p:txBody>
          <a:bodyPr>
            <a:normAutofit/>
          </a:bodyPr>
          <a:lstStyle/>
          <a:p>
            <a:endParaRPr lang="en-US" dirty="0"/>
          </a:p>
          <a:p>
            <a:r>
              <a:rPr lang="en-US" dirty="0"/>
              <a:t>Frontend-HTML</a:t>
            </a:r>
          </a:p>
          <a:p>
            <a:r>
              <a:rPr lang="en-US" dirty="0"/>
              <a:t>Backend-PHP</a:t>
            </a:r>
          </a:p>
          <a:p>
            <a:endParaRPr lang="en-US" dirty="0"/>
          </a:p>
          <a:p>
            <a:r>
              <a:rPr lang="en-US" b="1" dirty="0"/>
              <a:t>1.Software Platform</a:t>
            </a:r>
            <a:r>
              <a:rPr lang="en-US" dirty="0"/>
              <a:t>    </a:t>
            </a:r>
          </a:p>
          <a:p>
            <a:r>
              <a:rPr lang="en-US" dirty="0"/>
              <a:t>        .</a:t>
            </a:r>
            <a:r>
              <a:rPr lang="en-US" dirty="0" err="1"/>
              <a:t>Mysql</a:t>
            </a:r>
            <a:r>
              <a:rPr lang="en-US" dirty="0"/>
              <a:t>-Backend     </a:t>
            </a:r>
          </a:p>
          <a:p>
            <a:r>
              <a:rPr lang="en-US" dirty="0"/>
              <a:t>        . </a:t>
            </a:r>
            <a:r>
              <a:rPr lang="en-US" dirty="0" err="1"/>
              <a:t>Wamp</a:t>
            </a:r>
            <a:r>
              <a:rPr lang="en-US" dirty="0"/>
              <a:t>-Server</a:t>
            </a:r>
          </a:p>
        </p:txBody>
      </p:sp>
    </p:spTree>
    <p:extLst>
      <p:ext uri="{BB962C8B-B14F-4D97-AF65-F5344CB8AC3E}">
        <p14:creationId xmlns:p14="http://schemas.microsoft.com/office/powerpoint/2010/main" val="186804706"/>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56C19-54A0-49F4-A1D1-0D09A4B5119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9C53C9C-3964-4475-9657-63F57918C409}"/>
              </a:ext>
            </a:extLst>
          </p:cNvPr>
          <p:cNvSpPr>
            <a:spLocks noGrp="1"/>
          </p:cNvSpPr>
          <p:nvPr>
            <p:ph idx="1"/>
          </p:nvPr>
        </p:nvSpPr>
        <p:spPr/>
        <p:txBody>
          <a:bodyPr/>
          <a:lstStyle/>
          <a:p>
            <a:r>
              <a:rPr lang="en-US" dirty="0"/>
              <a:t>Operating System</a:t>
            </a:r>
          </a:p>
          <a:p>
            <a:r>
              <a:rPr lang="en-US" dirty="0"/>
              <a:t> . Windows11</a:t>
            </a:r>
          </a:p>
          <a:p>
            <a:endParaRPr lang="en-US" dirty="0"/>
          </a:p>
          <a:p>
            <a:r>
              <a:rPr lang="en-US" b="1" dirty="0"/>
              <a:t>2.Hardware Platform </a:t>
            </a:r>
            <a:r>
              <a:rPr lang="en-US" dirty="0"/>
              <a:t> </a:t>
            </a:r>
          </a:p>
          <a:p>
            <a:r>
              <a:rPr lang="en-US" dirty="0"/>
              <a:t>.500gb of </a:t>
            </a:r>
            <a:r>
              <a:rPr lang="en-US" dirty="0" err="1"/>
              <a:t>harddisk</a:t>
            </a:r>
            <a:r>
              <a:rPr lang="en-US" dirty="0"/>
              <a:t> </a:t>
            </a:r>
          </a:p>
          <a:p>
            <a:r>
              <a:rPr lang="en-US" dirty="0"/>
              <a:t> .4gb ram</a:t>
            </a:r>
          </a:p>
          <a:p>
            <a:r>
              <a:rPr lang="en-US" dirty="0"/>
              <a:t>  .Printer</a:t>
            </a:r>
          </a:p>
          <a:p>
            <a:endParaRPr lang="en-US" dirty="0"/>
          </a:p>
        </p:txBody>
      </p:sp>
    </p:spTree>
    <p:extLst>
      <p:ext uri="{BB962C8B-B14F-4D97-AF65-F5344CB8AC3E}">
        <p14:creationId xmlns:p14="http://schemas.microsoft.com/office/powerpoint/2010/main" val="57591034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9FDCC-E179-484F-9CE5-EFBAEA945179}"/>
              </a:ext>
            </a:extLst>
          </p:cNvPr>
          <p:cNvSpPr>
            <a:spLocks noGrp="1"/>
          </p:cNvSpPr>
          <p:nvPr>
            <p:ph type="title"/>
          </p:nvPr>
        </p:nvSpPr>
        <p:spPr/>
        <p:txBody>
          <a:bodyPr/>
          <a:lstStyle/>
          <a:p>
            <a:r>
              <a:rPr lang="en-US" dirty="0"/>
              <a:t>Introduction</a:t>
            </a:r>
          </a:p>
        </p:txBody>
      </p:sp>
      <p:sp>
        <p:nvSpPr>
          <p:cNvPr id="13" name="Content Placeholder 12">
            <a:extLst>
              <a:ext uri="{FF2B5EF4-FFF2-40B4-BE49-F238E27FC236}">
                <a16:creationId xmlns:a16="http://schemas.microsoft.com/office/drawing/2014/main" id="{F8428FB0-FE49-4EC0-9746-D356D3781870}"/>
              </a:ext>
            </a:extLst>
          </p:cNvPr>
          <p:cNvSpPr>
            <a:spLocks noGrp="1"/>
          </p:cNvSpPr>
          <p:nvPr>
            <p:ph idx="1"/>
          </p:nvPr>
        </p:nvSpPr>
        <p:spPr/>
        <p:txBody>
          <a:bodyPr>
            <a:normAutofit/>
          </a:bodyPr>
          <a:lstStyle/>
          <a:p>
            <a:r>
              <a:rPr lang="en-US" dirty="0">
                <a:latin typeface="Calibri" panose="020F0502020204030204" pitchFamily="34" charset="0"/>
                <a:cs typeface="Calibri" panose="020F0502020204030204" pitchFamily="34" charset="0"/>
              </a:rPr>
              <a:t> This is a project work undertaken in context of partial fulfilment of BBA(CA)|| have tried my best to make the complicated process of Hostel Management System as simple as possible using structured and modular technique.           </a:t>
            </a:r>
          </a:p>
          <a:p>
            <a:r>
              <a:rPr lang="en-US" dirty="0">
                <a:latin typeface="Calibri" panose="020F0502020204030204" pitchFamily="34" charset="0"/>
                <a:cs typeface="Calibri" panose="020F0502020204030204" pitchFamily="34" charset="0"/>
              </a:rPr>
              <a:t>     Project title “Hostel Management System”(a project for keeping students Records.)Hostel Management is The application of project management to the creation and development of </a:t>
            </a:r>
            <a:r>
              <a:rPr lang="en-US" dirty="0" err="1">
                <a:latin typeface="Calibri" panose="020F0502020204030204" pitchFamily="34" charset="0"/>
                <a:cs typeface="Calibri" panose="020F0502020204030204" pitchFamily="34" charset="0"/>
              </a:rPr>
              <a:t>hostels.Hostel</a:t>
            </a:r>
            <a:r>
              <a:rPr lang="en-US" dirty="0">
                <a:latin typeface="Calibri" panose="020F0502020204030204" pitchFamily="34" charset="0"/>
                <a:cs typeface="Calibri" panose="020F0502020204030204" pitchFamily="34" charset="0"/>
              </a:rPr>
              <a:t> management involves small </a:t>
            </a:r>
            <a:r>
              <a:rPr lang="en-US" dirty="0" err="1">
                <a:latin typeface="Calibri" panose="020F0502020204030204" pitchFamily="34" charset="0"/>
                <a:cs typeface="Calibri" panose="020F0502020204030204" pitchFamily="34" charset="0"/>
              </a:rPr>
              <a:t>sub_modules</a:t>
            </a:r>
            <a:r>
              <a:rPr lang="en-US" dirty="0">
                <a:latin typeface="Calibri" panose="020F0502020204030204" pitchFamily="34" charset="0"/>
                <a:cs typeface="Calibri" panose="020F0502020204030204" pitchFamily="34" charset="0"/>
              </a:rPr>
              <a:t> which have one unique base </a:t>
            </a:r>
            <a:r>
              <a:rPr lang="en-US" dirty="0" err="1">
                <a:latin typeface="Calibri" panose="020F0502020204030204" pitchFamily="34" charset="0"/>
                <a:cs typeface="Calibri" panose="020F0502020204030204" pitchFamily="34" charset="0"/>
              </a:rPr>
              <a:t>module&amp;which</a:t>
            </a:r>
            <a:r>
              <a:rPr lang="en-US" dirty="0">
                <a:latin typeface="Calibri" panose="020F0502020204030204" pitchFamily="34" charset="0"/>
                <a:cs typeface="Calibri" panose="020F0502020204030204" pitchFamily="34" charset="0"/>
              </a:rPr>
              <a:t> is describes the all event </a:t>
            </a:r>
            <a:r>
              <a:rPr lang="en-US" dirty="0" err="1">
                <a:latin typeface="Calibri" panose="020F0502020204030204" pitchFamily="34" charset="0"/>
                <a:cs typeface="Calibri" panose="020F0502020204030204" pitchFamily="34" charset="0"/>
              </a:rPr>
              <a:t>details.This</a:t>
            </a:r>
            <a:r>
              <a:rPr lang="en-US" dirty="0">
                <a:latin typeface="Calibri" panose="020F0502020204030204" pitchFamily="34" charset="0"/>
                <a:cs typeface="Calibri" panose="020F0502020204030204" pitchFamily="34" charset="0"/>
              </a:rPr>
              <a:t> details are basically made for the Targeted customers the customer who wanted to plan and event they refer the system.       </a:t>
            </a:r>
          </a:p>
          <a:p>
            <a:r>
              <a:rPr lang="en-US" dirty="0">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2814453545"/>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6BDFC-D18F-459C-AAD1-8A138DA4A541}"/>
              </a:ext>
            </a:extLst>
          </p:cNvPr>
          <p:cNvSpPr>
            <a:spLocks noGrp="1"/>
          </p:cNvSpPr>
          <p:nvPr>
            <p:ph type="title"/>
          </p:nvPr>
        </p:nvSpPr>
        <p:spPr/>
        <p:txBody>
          <a:bodyPr/>
          <a:lstStyle/>
          <a:p>
            <a:pPr marL="664210" marR="0" indent="-6350">
              <a:lnSpc>
                <a:spcPct val="110000"/>
              </a:lnSpc>
              <a:spcBef>
                <a:spcPts val="0"/>
              </a:spcBef>
              <a:spcAft>
                <a:spcPts val="550"/>
              </a:spcAft>
            </a:pPr>
            <a:br>
              <a:rPr lang="en-IN" dirty="0"/>
            </a:br>
            <a:r>
              <a:rPr lang="en-IN" dirty="0"/>
              <a:t>SCREENSHOT:</a:t>
            </a:r>
            <a:br>
              <a:rPr lang="en-US" sz="2400" dirty="0"/>
            </a:br>
            <a:r>
              <a:rPr lang="en-US" sz="2400" dirty="0"/>
              <a:t>              </a:t>
            </a:r>
            <a:r>
              <a:rPr lang="en-IN" dirty="0"/>
              <a:t>Main Page:</a:t>
            </a:r>
            <a:br>
              <a:rPr lang="en-US" sz="2400" dirty="0"/>
            </a:br>
            <a:r>
              <a:rPr lang="en-IN" sz="2800" dirty="0"/>
              <a:t> </a:t>
            </a:r>
            <a:br>
              <a:rPr lang="en-US" sz="2400" dirty="0">
                <a:solidFill>
                  <a:srgbClr val="000000"/>
                </a:solidFill>
                <a:latin typeface="Calibri" panose="020F0502020204030204" pitchFamily="34" charset="0"/>
                <a:ea typeface="Calibri" panose="020F0502020204030204" pitchFamily="34" charset="0"/>
              </a:rPr>
            </a:br>
            <a:endParaRPr lang="en-US" dirty="0"/>
          </a:p>
        </p:txBody>
      </p:sp>
      <p:pic>
        <p:nvPicPr>
          <p:cNvPr id="4" name="Content Placeholder 3">
            <a:extLst>
              <a:ext uri="{FF2B5EF4-FFF2-40B4-BE49-F238E27FC236}">
                <a16:creationId xmlns:a16="http://schemas.microsoft.com/office/drawing/2014/main" id="{1A4B74B0-21C2-4FAA-A45A-8725D368312E}"/>
              </a:ext>
            </a:extLst>
          </p:cNvPr>
          <p:cNvPicPr>
            <a:picLocks noGrp="1"/>
          </p:cNvPicPr>
          <p:nvPr>
            <p:ph idx="1"/>
          </p:nvPr>
        </p:nvPicPr>
        <p:blipFill>
          <a:blip r:embed="rId2"/>
          <a:srcRect/>
          <a:stretch/>
        </p:blipFill>
        <p:spPr bwMode="auto">
          <a:xfrm>
            <a:off x="1270000" y="2311400"/>
            <a:ext cx="8851899" cy="4445000"/>
          </a:xfrm>
          <a:prstGeom prst="rect">
            <a:avLst/>
          </a:prstGeom>
          <a:noFill/>
          <a:ln>
            <a:noFill/>
          </a:ln>
        </p:spPr>
      </p:pic>
    </p:spTree>
    <p:extLst>
      <p:ext uri="{BB962C8B-B14F-4D97-AF65-F5344CB8AC3E}">
        <p14:creationId xmlns:p14="http://schemas.microsoft.com/office/powerpoint/2010/main" val="37243059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EA629-ABCB-400D-8530-95A9C4167C75}"/>
              </a:ext>
            </a:extLst>
          </p:cNvPr>
          <p:cNvSpPr>
            <a:spLocks noGrp="1"/>
          </p:cNvSpPr>
          <p:nvPr>
            <p:ph type="title"/>
          </p:nvPr>
        </p:nvSpPr>
        <p:spPr/>
        <p:txBody>
          <a:bodyPr/>
          <a:lstStyle/>
          <a:p>
            <a:r>
              <a:rPr lang="en-US" dirty="0"/>
              <a:t>                  HOME PAGE</a:t>
            </a:r>
          </a:p>
        </p:txBody>
      </p:sp>
      <p:pic>
        <p:nvPicPr>
          <p:cNvPr id="4" name="Content Placeholder 3">
            <a:extLst>
              <a:ext uri="{FF2B5EF4-FFF2-40B4-BE49-F238E27FC236}">
                <a16:creationId xmlns:a16="http://schemas.microsoft.com/office/drawing/2014/main" id="{7E3B5816-BC7B-4F0C-9875-C9BC112E7F5B}"/>
              </a:ext>
            </a:extLst>
          </p:cNvPr>
          <p:cNvPicPr>
            <a:picLocks noGrp="1"/>
          </p:cNvPicPr>
          <p:nvPr>
            <p:ph idx="1"/>
          </p:nvPr>
        </p:nvPicPr>
        <p:blipFill>
          <a:blip r:embed="rId2"/>
          <a:srcRect/>
          <a:stretch/>
        </p:blipFill>
        <p:spPr bwMode="auto">
          <a:xfrm>
            <a:off x="977900" y="2294313"/>
            <a:ext cx="10223500" cy="4483100"/>
          </a:xfrm>
          <a:prstGeom prst="rect">
            <a:avLst/>
          </a:prstGeom>
          <a:noFill/>
          <a:ln>
            <a:noFill/>
          </a:ln>
        </p:spPr>
      </p:pic>
    </p:spTree>
    <p:extLst>
      <p:ext uri="{BB962C8B-B14F-4D97-AF65-F5344CB8AC3E}">
        <p14:creationId xmlns:p14="http://schemas.microsoft.com/office/powerpoint/2010/main" val="17539086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FC176-223A-4F10-A5AA-BD03C137AD59}"/>
              </a:ext>
            </a:extLst>
          </p:cNvPr>
          <p:cNvSpPr>
            <a:spLocks noGrp="1"/>
          </p:cNvSpPr>
          <p:nvPr>
            <p:ph type="title"/>
          </p:nvPr>
        </p:nvSpPr>
        <p:spPr>
          <a:xfrm>
            <a:off x="1168400" y="973668"/>
            <a:ext cx="8747967" cy="706964"/>
          </a:xfrm>
        </p:spPr>
        <p:txBody>
          <a:bodyPr/>
          <a:lstStyle/>
          <a:p>
            <a:r>
              <a:rPr lang="en-US" dirty="0"/>
              <a:t>                          ABOUT  </a:t>
            </a:r>
          </a:p>
        </p:txBody>
      </p:sp>
      <p:pic>
        <p:nvPicPr>
          <p:cNvPr id="4" name="Content Placeholder 3">
            <a:extLst>
              <a:ext uri="{FF2B5EF4-FFF2-40B4-BE49-F238E27FC236}">
                <a16:creationId xmlns:a16="http://schemas.microsoft.com/office/drawing/2014/main" id="{CF0C6CAD-D279-4480-A714-838026A45CE0}"/>
              </a:ext>
            </a:extLst>
          </p:cNvPr>
          <p:cNvPicPr>
            <a:picLocks noGrp="1"/>
          </p:cNvPicPr>
          <p:nvPr>
            <p:ph idx="1"/>
          </p:nvPr>
        </p:nvPicPr>
        <p:blipFill>
          <a:blip r:embed="rId2"/>
          <a:srcRect/>
          <a:stretch/>
        </p:blipFill>
        <p:spPr bwMode="auto">
          <a:xfrm>
            <a:off x="1778000" y="2383213"/>
            <a:ext cx="8589215" cy="4279900"/>
          </a:xfrm>
          <a:prstGeom prst="rect">
            <a:avLst/>
          </a:prstGeom>
          <a:noFill/>
          <a:ln>
            <a:noFill/>
          </a:ln>
        </p:spPr>
      </p:pic>
    </p:spTree>
    <p:extLst>
      <p:ext uri="{BB962C8B-B14F-4D97-AF65-F5344CB8AC3E}">
        <p14:creationId xmlns:p14="http://schemas.microsoft.com/office/powerpoint/2010/main" val="4553808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A371A-F2DE-438E-8FBD-8CDAC7A62055}"/>
              </a:ext>
            </a:extLst>
          </p:cNvPr>
          <p:cNvSpPr>
            <a:spLocks noGrp="1"/>
          </p:cNvSpPr>
          <p:nvPr>
            <p:ph type="title"/>
          </p:nvPr>
        </p:nvSpPr>
        <p:spPr/>
        <p:txBody>
          <a:bodyPr/>
          <a:lstStyle/>
          <a:p>
            <a:r>
              <a:rPr lang="en-US" dirty="0"/>
              <a:t>FACILITY:</a:t>
            </a:r>
            <a:br>
              <a:rPr lang="en-US" dirty="0"/>
            </a:br>
            <a:r>
              <a:rPr lang="en-US" dirty="0"/>
              <a:t>                 </a:t>
            </a:r>
          </a:p>
        </p:txBody>
      </p:sp>
      <p:pic>
        <p:nvPicPr>
          <p:cNvPr id="6" name="Content Placeholder 5">
            <a:extLst>
              <a:ext uri="{FF2B5EF4-FFF2-40B4-BE49-F238E27FC236}">
                <a16:creationId xmlns:a16="http://schemas.microsoft.com/office/drawing/2014/main" id="{500A55DE-7B1E-433E-9C96-7F3AAD019A72}"/>
              </a:ext>
            </a:extLst>
          </p:cNvPr>
          <p:cNvPicPr>
            <a:picLocks noGrp="1"/>
          </p:cNvPicPr>
          <p:nvPr>
            <p:ph idx="1"/>
          </p:nvPr>
        </p:nvPicPr>
        <p:blipFill>
          <a:blip r:embed="rId2"/>
          <a:srcRect/>
          <a:stretch/>
        </p:blipFill>
        <p:spPr bwMode="auto">
          <a:xfrm>
            <a:off x="1498601" y="2286000"/>
            <a:ext cx="9078914" cy="4572000"/>
          </a:xfrm>
          <a:prstGeom prst="rect">
            <a:avLst/>
          </a:prstGeom>
          <a:noFill/>
          <a:ln>
            <a:noFill/>
          </a:ln>
        </p:spPr>
      </p:pic>
    </p:spTree>
    <p:extLst>
      <p:ext uri="{BB962C8B-B14F-4D97-AF65-F5344CB8AC3E}">
        <p14:creationId xmlns:p14="http://schemas.microsoft.com/office/powerpoint/2010/main" val="36116361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48F2A-AEC2-4A31-9AAB-CF0AFFFC5291}"/>
              </a:ext>
            </a:extLst>
          </p:cNvPr>
          <p:cNvSpPr>
            <a:spLocks noGrp="1"/>
          </p:cNvSpPr>
          <p:nvPr>
            <p:ph type="title"/>
          </p:nvPr>
        </p:nvSpPr>
        <p:spPr/>
        <p:txBody>
          <a:bodyPr/>
          <a:lstStyle/>
          <a:p>
            <a:r>
              <a:rPr lang="en-US" sz="2800" b="1" dirty="0">
                <a:solidFill>
                  <a:schemeClr val="bg1"/>
                </a:solidFill>
                <a:effectLst/>
                <a:latin typeface="Times New Roman" panose="02020603050405020304" pitchFamily="18" charset="0"/>
                <a:ea typeface="Times New Roman" panose="02020603050405020304" pitchFamily="18" charset="0"/>
              </a:rPr>
              <a:t>ACTIVITIES </a:t>
            </a:r>
            <a:endParaRPr lang="en-US" sz="2800" dirty="0">
              <a:solidFill>
                <a:schemeClr val="bg1"/>
              </a:solidFill>
            </a:endParaRPr>
          </a:p>
        </p:txBody>
      </p:sp>
      <p:pic>
        <p:nvPicPr>
          <p:cNvPr id="12" name="Content Placeholder 11">
            <a:extLst>
              <a:ext uri="{FF2B5EF4-FFF2-40B4-BE49-F238E27FC236}">
                <a16:creationId xmlns:a16="http://schemas.microsoft.com/office/drawing/2014/main" id="{D4FE66AC-91B1-9A08-B7EB-7798BAEEE6D0}"/>
              </a:ext>
            </a:extLst>
          </p:cNvPr>
          <p:cNvPicPr>
            <a:picLocks noGrp="1" noChangeAspect="1"/>
          </p:cNvPicPr>
          <p:nvPr>
            <p:ph idx="1"/>
          </p:nvPr>
        </p:nvPicPr>
        <p:blipFill>
          <a:blip r:embed="rId2"/>
          <a:stretch>
            <a:fillRect/>
          </a:stretch>
        </p:blipFill>
        <p:spPr>
          <a:xfrm>
            <a:off x="2352815" y="2603500"/>
            <a:ext cx="6430682" cy="3416300"/>
          </a:xfrm>
        </p:spPr>
      </p:pic>
    </p:spTree>
    <p:extLst>
      <p:ext uri="{BB962C8B-B14F-4D97-AF65-F5344CB8AC3E}">
        <p14:creationId xmlns:p14="http://schemas.microsoft.com/office/powerpoint/2010/main" val="9476674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44999-09B4-4E4B-B3E6-D63F3574754E}"/>
              </a:ext>
            </a:extLst>
          </p:cNvPr>
          <p:cNvSpPr>
            <a:spLocks noGrp="1"/>
          </p:cNvSpPr>
          <p:nvPr>
            <p:ph type="title"/>
          </p:nvPr>
        </p:nvSpPr>
        <p:spPr>
          <a:xfrm>
            <a:off x="3898900" y="973668"/>
            <a:ext cx="6017467" cy="706964"/>
          </a:xfrm>
        </p:spPr>
        <p:txBody>
          <a:bodyPr/>
          <a:lstStyle/>
          <a:p>
            <a:r>
              <a:rPr lang="en-US" dirty="0"/>
              <a:t>Strength</a:t>
            </a:r>
          </a:p>
        </p:txBody>
      </p:sp>
      <p:pic>
        <p:nvPicPr>
          <p:cNvPr id="4" name="Content Placeholder 3">
            <a:extLst>
              <a:ext uri="{FF2B5EF4-FFF2-40B4-BE49-F238E27FC236}">
                <a16:creationId xmlns:a16="http://schemas.microsoft.com/office/drawing/2014/main" id="{48C4A2BC-1CD8-49B4-A513-1802CC2FBDB9}"/>
              </a:ext>
            </a:extLst>
          </p:cNvPr>
          <p:cNvPicPr>
            <a:picLocks noGrp="1"/>
          </p:cNvPicPr>
          <p:nvPr>
            <p:ph idx="1"/>
          </p:nvPr>
        </p:nvPicPr>
        <p:blipFill>
          <a:blip r:embed="rId2"/>
          <a:srcRect/>
          <a:stretch/>
        </p:blipFill>
        <p:spPr bwMode="auto">
          <a:xfrm>
            <a:off x="1244600" y="2311400"/>
            <a:ext cx="10109199" cy="4445000"/>
          </a:xfrm>
          <a:prstGeom prst="rect">
            <a:avLst/>
          </a:prstGeom>
          <a:noFill/>
          <a:ln>
            <a:noFill/>
          </a:ln>
        </p:spPr>
      </p:pic>
    </p:spTree>
    <p:extLst>
      <p:ext uri="{BB962C8B-B14F-4D97-AF65-F5344CB8AC3E}">
        <p14:creationId xmlns:p14="http://schemas.microsoft.com/office/powerpoint/2010/main" val="10351318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F79B0-4F4F-4128-9005-CA8246E485EC}"/>
              </a:ext>
            </a:extLst>
          </p:cNvPr>
          <p:cNvSpPr>
            <a:spLocks noGrp="1"/>
          </p:cNvSpPr>
          <p:nvPr>
            <p:ph type="title"/>
          </p:nvPr>
        </p:nvSpPr>
        <p:spPr>
          <a:xfrm>
            <a:off x="4304554" y="859368"/>
            <a:ext cx="8761413" cy="706964"/>
          </a:xfrm>
        </p:spPr>
        <p:txBody>
          <a:bodyPr/>
          <a:lstStyle/>
          <a:p>
            <a:r>
              <a:rPr lang="en-US" dirty="0"/>
              <a:t>Rules and Regulations</a:t>
            </a:r>
          </a:p>
        </p:txBody>
      </p:sp>
      <p:pic>
        <p:nvPicPr>
          <p:cNvPr id="4" name="Content Placeholder 3">
            <a:extLst>
              <a:ext uri="{FF2B5EF4-FFF2-40B4-BE49-F238E27FC236}">
                <a16:creationId xmlns:a16="http://schemas.microsoft.com/office/drawing/2014/main" id="{F3660FE2-67A5-4F9B-9C25-B3ED9A3895E3}"/>
              </a:ext>
            </a:extLst>
          </p:cNvPr>
          <p:cNvPicPr>
            <a:picLocks noGrp="1"/>
          </p:cNvPicPr>
          <p:nvPr>
            <p:ph idx="1"/>
          </p:nvPr>
        </p:nvPicPr>
        <p:blipFill>
          <a:blip r:embed="rId2"/>
          <a:srcRect/>
          <a:stretch/>
        </p:blipFill>
        <p:spPr bwMode="auto">
          <a:xfrm>
            <a:off x="1295400" y="2336800"/>
            <a:ext cx="9447213" cy="4432300"/>
          </a:xfrm>
          <a:prstGeom prst="rect">
            <a:avLst/>
          </a:prstGeom>
          <a:noFill/>
          <a:ln>
            <a:noFill/>
          </a:ln>
        </p:spPr>
      </p:pic>
    </p:spTree>
    <p:extLst>
      <p:ext uri="{BB962C8B-B14F-4D97-AF65-F5344CB8AC3E}">
        <p14:creationId xmlns:p14="http://schemas.microsoft.com/office/powerpoint/2010/main" val="18594450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07C43-A8F9-4B82-A9D6-2E063B8B32DC}"/>
              </a:ext>
            </a:extLst>
          </p:cNvPr>
          <p:cNvSpPr>
            <a:spLocks noGrp="1"/>
          </p:cNvSpPr>
          <p:nvPr>
            <p:ph type="title"/>
          </p:nvPr>
        </p:nvSpPr>
        <p:spPr>
          <a:xfrm>
            <a:off x="3842945" y="973668"/>
            <a:ext cx="6073422" cy="706964"/>
          </a:xfrm>
        </p:spPr>
        <p:txBody>
          <a:bodyPr/>
          <a:lstStyle/>
          <a:p>
            <a:r>
              <a:rPr lang="en-US" dirty="0"/>
              <a:t>Admin Login </a:t>
            </a:r>
          </a:p>
        </p:txBody>
      </p:sp>
      <p:pic>
        <p:nvPicPr>
          <p:cNvPr id="4" name="Content Placeholder 3">
            <a:extLst>
              <a:ext uri="{FF2B5EF4-FFF2-40B4-BE49-F238E27FC236}">
                <a16:creationId xmlns:a16="http://schemas.microsoft.com/office/drawing/2014/main" id="{8E7B8E86-EF8D-4F0B-B841-3DFA020D1250}"/>
              </a:ext>
            </a:extLst>
          </p:cNvPr>
          <p:cNvPicPr>
            <a:picLocks noGrp="1"/>
          </p:cNvPicPr>
          <p:nvPr>
            <p:ph idx="1"/>
          </p:nvPr>
        </p:nvPicPr>
        <p:blipFill>
          <a:blip r:embed="rId2"/>
          <a:srcRect/>
          <a:stretch/>
        </p:blipFill>
        <p:spPr>
          <a:xfrm>
            <a:off x="876300" y="2336800"/>
            <a:ext cx="9779001" cy="4406900"/>
          </a:xfrm>
          <a:prstGeom prst="rect">
            <a:avLst/>
          </a:prstGeom>
        </p:spPr>
      </p:pic>
    </p:spTree>
    <p:extLst>
      <p:ext uri="{BB962C8B-B14F-4D97-AF65-F5344CB8AC3E}">
        <p14:creationId xmlns:p14="http://schemas.microsoft.com/office/powerpoint/2010/main" val="22179913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18E5D-7644-4762-8C7E-10127A209412}"/>
              </a:ext>
            </a:extLst>
          </p:cNvPr>
          <p:cNvSpPr>
            <a:spLocks noGrp="1"/>
          </p:cNvSpPr>
          <p:nvPr>
            <p:ph type="title"/>
          </p:nvPr>
        </p:nvSpPr>
        <p:spPr/>
        <p:txBody>
          <a:bodyPr/>
          <a:lstStyle/>
          <a:p>
            <a:r>
              <a:rPr lang="en-US" dirty="0"/>
              <a:t>Admin Page</a:t>
            </a:r>
          </a:p>
        </p:txBody>
      </p:sp>
      <p:pic>
        <p:nvPicPr>
          <p:cNvPr id="4" name="Content Placeholder 3">
            <a:extLst>
              <a:ext uri="{FF2B5EF4-FFF2-40B4-BE49-F238E27FC236}">
                <a16:creationId xmlns:a16="http://schemas.microsoft.com/office/drawing/2014/main" id="{46A9C1EB-5077-4111-8B1A-5317C659E316}"/>
              </a:ext>
            </a:extLst>
          </p:cNvPr>
          <p:cNvPicPr>
            <a:picLocks noGrp="1"/>
          </p:cNvPicPr>
          <p:nvPr>
            <p:ph idx="1"/>
          </p:nvPr>
        </p:nvPicPr>
        <p:blipFill>
          <a:blip r:embed="rId2"/>
          <a:srcRect/>
          <a:stretch/>
        </p:blipFill>
        <p:spPr>
          <a:xfrm>
            <a:off x="1154954" y="2340726"/>
            <a:ext cx="9563100" cy="4533900"/>
          </a:xfrm>
          <a:prstGeom prst="rect">
            <a:avLst/>
          </a:prstGeom>
        </p:spPr>
      </p:pic>
    </p:spTree>
    <p:extLst>
      <p:ext uri="{BB962C8B-B14F-4D97-AF65-F5344CB8AC3E}">
        <p14:creationId xmlns:p14="http://schemas.microsoft.com/office/powerpoint/2010/main" val="40725326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08160-2546-4A74-BAAF-1EEBFABA1AC3}"/>
              </a:ext>
            </a:extLst>
          </p:cNvPr>
          <p:cNvSpPr>
            <a:spLocks noGrp="1"/>
          </p:cNvSpPr>
          <p:nvPr>
            <p:ph type="title"/>
          </p:nvPr>
        </p:nvSpPr>
        <p:spPr>
          <a:xfrm>
            <a:off x="3707654" y="838200"/>
            <a:ext cx="8761413" cy="706964"/>
          </a:xfrm>
        </p:spPr>
        <p:txBody>
          <a:bodyPr/>
          <a:lstStyle/>
          <a:p>
            <a:r>
              <a:rPr lang="en-US" dirty="0"/>
              <a:t>Registered Students Records</a:t>
            </a:r>
          </a:p>
        </p:txBody>
      </p:sp>
      <p:pic>
        <p:nvPicPr>
          <p:cNvPr id="4" name="Content Placeholder 3">
            <a:extLst>
              <a:ext uri="{FF2B5EF4-FFF2-40B4-BE49-F238E27FC236}">
                <a16:creationId xmlns:a16="http://schemas.microsoft.com/office/drawing/2014/main" id="{09EB3523-850B-4102-B900-B76ACE484FCE}"/>
              </a:ext>
            </a:extLst>
          </p:cNvPr>
          <p:cNvPicPr>
            <a:picLocks noGrp="1"/>
          </p:cNvPicPr>
          <p:nvPr>
            <p:ph idx="1"/>
          </p:nvPr>
        </p:nvPicPr>
        <p:blipFill>
          <a:blip r:embed="rId2"/>
          <a:srcRect/>
          <a:stretch/>
        </p:blipFill>
        <p:spPr>
          <a:xfrm>
            <a:off x="2222500" y="2362200"/>
            <a:ext cx="7950200" cy="4381500"/>
          </a:xfrm>
          <a:prstGeom prst="rect">
            <a:avLst/>
          </a:prstGeom>
        </p:spPr>
      </p:pic>
    </p:spTree>
    <p:extLst>
      <p:ext uri="{BB962C8B-B14F-4D97-AF65-F5344CB8AC3E}">
        <p14:creationId xmlns:p14="http://schemas.microsoft.com/office/powerpoint/2010/main" val="2523787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F3DFA-F82D-4D37-9284-103C167CE12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13A559B-62C7-43C4-9130-1F431521EE93}"/>
              </a:ext>
            </a:extLst>
          </p:cNvPr>
          <p:cNvSpPr>
            <a:spLocks noGrp="1"/>
          </p:cNvSpPr>
          <p:nvPr>
            <p:ph idx="1"/>
          </p:nvPr>
        </p:nvSpPr>
        <p:spPr/>
        <p:txBody>
          <a:bodyPr/>
          <a:lstStyle/>
          <a:p>
            <a:r>
              <a:rPr lang="en-US" dirty="0">
                <a:latin typeface="Calibri" panose="020F0502020204030204" pitchFamily="34" charset="0"/>
                <a:cs typeface="Calibri" panose="020F0502020204030204" pitchFamily="34" charset="0"/>
              </a:rPr>
              <a:t> Very few Hostel Management system maintain some of the data </a:t>
            </a:r>
            <a:r>
              <a:rPr lang="en-US" dirty="0" err="1">
                <a:latin typeface="Calibri" panose="020F0502020204030204" pitchFamily="34" charset="0"/>
                <a:cs typeface="Calibri" panose="020F0502020204030204" pitchFamily="34" charset="0"/>
              </a:rPr>
              <a:t>computerizedlist</a:t>
            </a:r>
            <a:r>
              <a:rPr lang="en-US" dirty="0">
                <a:latin typeface="Calibri" panose="020F0502020204030204" pitchFamily="34" charset="0"/>
                <a:cs typeface="Calibri" panose="020F0502020204030204" pitchFamily="34" charset="0"/>
              </a:rPr>
              <a:t> ,vendor </a:t>
            </a:r>
            <a:r>
              <a:rPr lang="en-US" dirty="0" err="1">
                <a:latin typeface="Calibri" panose="020F0502020204030204" pitchFamily="34" charset="0"/>
                <a:cs typeface="Calibri" panose="020F0502020204030204" pitchFamily="34" charset="0"/>
              </a:rPr>
              <a:t>list,etc</a:t>
            </a:r>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   We design hostel management system to facilitate the hostel admin in the Hostel management. </a:t>
            </a:r>
          </a:p>
          <a:p>
            <a:r>
              <a:rPr lang="en-US" dirty="0">
                <a:latin typeface="Calibri" panose="020F0502020204030204" pitchFamily="34" charset="0"/>
                <a:cs typeface="Calibri" panose="020F0502020204030204" pitchFamily="34" charset="0"/>
              </a:rPr>
              <a:t>Hostel Management project is very user friendly software that Is why they do not require specially trained person to handle the software.       </a:t>
            </a:r>
          </a:p>
          <a:p>
            <a:r>
              <a:rPr lang="en-US" dirty="0">
                <a:latin typeface="Calibri" panose="020F0502020204030204" pitchFamily="34" charset="0"/>
                <a:cs typeface="Calibri" panose="020F0502020204030204" pitchFamily="34" charset="0"/>
              </a:rPr>
              <a:t>       Hostel Management project can automatically calculates all the bills and gives proper notifications wherever it is required . </a:t>
            </a:r>
          </a:p>
          <a:p>
            <a:endParaRPr lang="en-US" dirty="0"/>
          </a:p>
        </p:txBody>
      </p:sp>
    </p:spTree>
    <p:extLst>
      <p:ext uri="{BB962C8B-B14F-4D97-AF65-F5344CB8AC3E}">
        <p14:creationId xmlns:p14="http://schemas.microsoft.com/office/powerpoint/2010/main" val="5930645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57933-16EC-4774-BB69-83B8C41756BB}"/>
              </a:ext>
            </a:extLst>
          </p:cNvPr>
          <p:cNvSpPr>
            <a:spLocks noGrp="1"/>
          </p:cNvSpPr>
          <p:nvPr>
            <p:ph type="title"/>
          </p:nvPr>
        </p:nvSpPr>
        <p:spPr>
          <a:xfrm>
            <a:off x="3682254" y="973668"/>
            <a:ext cx="8761413" cy="706964"/>
          </a:xfrm>
        </p:spPr>
        <p:txBody>
          <a:bodyPr/>
          <a:lstStyle/>
          <a:p>
            <a:r>
              <a:rPr lang="en-US" dirty="0"/>
              <a:t>Student Registration </a:t>
            </a:r>
          </a:p>
        </p:txBody>
      </p:sp>
      <p:pic>
        <p:nvPicPr>
          <p:cNvPr id="4" name="Content Placeholder 3">
            <a:extLst>
              <a:ext uri="{FF2B5EF4-FFF2-40B4-BE49-F238E27FC236}">
                <a16:creationId xmlns:a16="http://schemas.microsoft.com/office/drawing/2014/main" id="{80AAEA42-147D-4615-8F30-6514A282382D}"/>
              </a:ext>
            </a:extLst>
          </p:cNvPr>
          <p:cNvPicPr>
            <a:picLocks noGrp="1"/>
          </p:cNvPicPr>
          <p:nvPr>
            <p:ph idx="1"/>
          </p:nvPr>
        </p:nvPicPr>
        <p:blipFill>
          <a:blip r:embed="rId2"/>
          <a:srcRect/>
          <a:stretch/>
        </p:blipFill>
        <p:spPr>
          <a:xfrm>
            <a:off x="2222500" y="2311400"/>
            <a:ext cx="6997700" cy="4432300"/>
          </a:xfrm>
          <a:prstGeom prst="rect">
            <a:avLst/>
          </a:prstGeom>
        </p:spPr>
      </p:pic>
    </p:spTree>
    <p:extLst>
      <p:ext uri="{BB962C8B-B14F-4D97-AF65-F5344CB8AC3E}">
        <p14:creationId xmlns:p14="http://schemas.microsoft.com/office/powerpoint/2010/main" val="29031141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D5DA6-C661-436A-922C-2F904B410E06}"/>
              </a:ext>
            </a:extLst>
          </p:cNvPr>
          <p:cNvSpPr>
            <a:spLocks noGrp="1"/>
          </p:cNvSpPr>
          <p:nvPr>
            <p:ph type="title"/>
          </p:nvPr>
        </p:nvSpPr>
        <p:spPr>
          <a:xfrm>
            <a:off x="3518741" y="897468"/>
            <a:ext cx="8761413" cy="706964"/>
          </a:xfrm>
        </p:spPr>
        <p:txBody>
          <a:bodyPr/>
          <a:lstStyle/>
          <a:p>
            <a:r>
              <a:rPr lang="en-US" dirty="0"/>
              <a:t>Student Login</a:t>
            </a:r>
          </a:p>
        </p:txBody>
      </p:sp>
      <p:pic>
        <p:nvPicPr>
          <p:cNvPr id="4" name="Content Placeholder 3">
            <a:extLst>
              <a:ext uri="{FF2B5EF4-FFF2-40B4-BE49-F238E27FC236}">
                <a16:creationId xmlns:a16="http://schemas.microsoft.com/office/drawing/2014/main" id="{030F87F8-F1DD-4D34-9625-3D2D54585D46}"/>
              </a:ext>
            </a:extLst>
          </p:cNvPr>
          <p:cNvPicPr>
            <a:picLocks noGrp="1"/>
          </p:cNvPicPr>
          <p:nvPr>
            <p:ph idx="1"/>
          </p:nvPr>
        </p:nvPicPr>
        <p:blipFill>
          <a:blip r:embed="rId2"/>
          <a:srcRect/>
          <a:stretch/>
        </p:blipFill>
        <p:spPr>
          <a:xfrm>
            <a:off x="1625600" y="2311400"/>
            <a:ext cx="8609013" cy="4546600"/>
          </a:xfrm>
          <a:prstGeom prst="rect">
            <a:avLst/>
          </a:prstGeom>
        </p:spPr>
      </p:pic>
    </p:spTree>
    <p:extLst>
      <p:ext uri="{BB962C8B-B14F-4D97-AF65-F5344CB8AC3E}">
        <p14:creationId xmlns:p14="http://schemas.microsoft.com/office/powerpoint/2010/main" val="17964455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969B9-9637-45D0-8E3E-F6E11B170808}"/>
              </a:ext>
            </a:extLst>
          </p:cNvPr>
          <p:cNvSpPr>
            <a:spLocks noGrp="1"/>
          </p:cNvSpPr>
          <p:nvPr>
            <p:ph type="title"/>
          </p:nvPr>
        </p:nvSpPr>
        <p:spPr>
          <a:xfrm>
            <a:off x="3844707" y="838200"/>
            <a:ext cx="6071660" cy="842432"/>
          </a:xfrm>
        </p:spPr>
        <p:txBody>
          <a:bodyPr/>
          <a:lstStyle/>
          <a:p>
            <a:r>
              <a:rPr lang="en-US" dirty="0"/>
              <a:t>Update Student Password</a:t>
            </a:r>
          </a:p>
        </p:txBody>
      </p:sp>
      <p:pic>
        <p:nvPicPr>
          <p:cNvPr id="4" name="Content Placeholder 3">
            <a:extLst>
              <a:ext uri="{FF2B5EF4-FFF2-40B4-BE49-F238E27FC236}">
                <a16:creationId xmlns:a16="http://schemas.microsoft.com/office/drawing/2014/main" id="{F1340627-C346-48FD-9EB5-93BAFC293504}"/>
              </a:ext>
            </a:extLst>
          </p:cNvPr>
          <p:cNvPicPr>
            <a:picLocks noGrp="1"/>
          </p:cNvPicPr>
          <p:nvPr>
            <p:ph idx="1"/>
          </p:nvPr>
        </p:nvPicPr>
        <p:blipFill>
          <a:blip r:embed="rId2"/>
          <a:srcRect/>
          <a:stretch/>
        </p:blipFill>
        <p:spPr bwMode="auto">
          <a:xfrm>
            <a:off x="1009650" y="2341032"/>
            <a:ext cx="10172700" cy="4279900"/>
          </a:xfrm>
          <a:prstGeom prst="rect">
            <a:avLst/>
          </a:prstGeom>
          <a:noFill/>
          <a:ln>
            <a:noFill/>
          </a:ln>
        </p:spPr>
      </p:pic>
    </p:spTree>
    <p:extLst>
      <p:ext uri="{BB962C8B-B14F-4D97-AF65-F5344CB8AC3E}">
        <p14:creationId xmlns:p14="http://schemas.microsoft.com/office/powerpoint/2010/main" val="9141620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01A1A-AAA2-41B4-B2CB-3936A5C87F4B}"/>
              </a:ext>
            </a:extLst>
          </p:cNvPr>
          <p:cNvSpPr>
            <a:spLocks noGrp="1"/>
          </p:cNvSpPr>
          <p:nvPr>
            <p:ph type="title"/>
          </p:nvPr>
        </p:nvSpPr>
        <p:spPr>
          <a:xfrm>
            <a:off x="3835400" y="698500"/>
            <a:ext cx="6080967" cy="982132"/>
          </a:xfrm>
        </p:spPr>
        <p:txBody>
          <a:bodyPr/>
          <a:lstStyle/>
          <a:p>
            <a:r>
              <a:rPr lang="en-US" dirty="0"/>
              <a:t>Student Page</a:t>
            </a:r>
          </a:p>
        </p:txBody>
      </p:sp>
      <p:pic>
        <p:nvPicPr>
          <p:cNvPr id="4" name="Content Placeholder 3">
            <a:extLst>
              <a:ext uri="{FF2B5EF4-FFF2-40B4-BE49-F238E27FC236}">
                <a16:creationId xmlns:a16="http://schemas.microsoft.com/office/drawing/2014/main" id="{AD2C7CCB-6062-4335-8C52-1F3F2CCF1A4C}"/>
              </a:ext>
            </a:extLst>
          </p:cNvPr>
          <p:cNvPicPr>
            <a:picLocks noGrp="1"/>
          </p:cNvPicPr>
          <p:nvPr>
            <p:ph idx="1"/>
          </p:nvPr>
        </p:nvPicPr>
        <p:blipFill>
          <a:blip r:embed="rId2"/>
          <a:srcRect/>
          <a:stretch/>
        </p:blipFill>
        <p:spPr bwMode="auto">
          <a:xfrm>
            <a:off x="2146300" y="2387600"/>
            <a:ext cx="7770067" cy="4381500"/>
          </a:xfrm>
          <a:prstGeom prst="rect">
            <a:avLst/>
          </a:prstGeom>
          <a:noFill/>
          <a:ln>
            <a:noFill/>
          </a:ln>
        </p:spPr>
      </p:pic>
    </p:spTree>
    <p:extLst>
      <p:ext uri="{BB962C8B-B14F-4D97-AF65-F5344CB8AC3E}">
        <p14:creationId xmlns:p14="http://schemas.microsoft.com/office/powerpoint/2010/main" val="21809587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D2C90-AE05-4B1A-8570-9A9464AE5DB2}"/>
              </a:ext>
            </a:extLst>
          </p:cNvPr>
          <p:cNvSpPr>
            <a:spLocks noGrp="1"/>
          </p:cNvSpPr>
          <p:nvPr>
            <p:ph type="title"/>
          </p:nvPr>
        </p:nvSpPr>
        <p:spPr>
          <a:xfrm>
            <a:off x="3288554" y="838200"/>
            <a:ext cx="8761413" cy="706964"/>
          </a:xfrm>
        </p:spPr>
        <p:txBody>
          <a:bodyPr/>
          <a:lstStyle/>
          <a:p>
            <a:r>
              <a:rPr lang="en-US" dirty="0" err="1"/>
              <a:t>Addmission</a:t>
            </a:r>
            <a:r>
              <a:rPr lang="en-US" dirty="0"/>
              <a:t> Form</a:t>
            </a:r>
          </a:p>
        </p:txBody>
      </p:sp>
      <p:pic>
        <p:nvPicPr>
          <p:cNvPr id="4" name="Content Placeholder 3">
            <a:extLst>
              <a:ext uri="{FF2B5EF4-FFF2-40B4-BE49-F238E27FC236}">
                <a16:creationId xmlns:a16="http://schemas.microsoft.com/office/drawing/2014/main" id="{14FE5CC6-5680-4ED7-811B-EBF9E711F4BE}"/>
              </a:ext>
            </a:extLst>
          </p:cNvPr>
          <p:cNvPicPr>
            <a:picLocks noGrp="1"/>
          </p:cNvPicPr>
          <p:nvPr>
            <p:ph idx="1"/>
          </p:nvPr>
        </p:nvPicPr>
        <p:blipFill>
          <a:blip r:embed="rId2"/>
          <a:srcRect/>
          <a:stretch/>
        </p:blipFill>
        <p:spPr bwMode="auto">
          <a:xfrm>
            <a:off x="2527299" y="2324100"/>
            <a:ext cx="7556501" cy="3911600"/>
          </a:xfrm>
          <a:prstGeom prst="rect">
            <a:avLst/>
          </a:prstGeom>
          <a:noFill/>
          <a:ln>
            <a:noFill/>
          </a:ln>
        </p:spPr>
      </p:pic>
    </p:spTree>
    <p:extLst>
      <p:ext uri="{BB962C8B-B14F-4D97-AF65-F5344CB8AC3E}">
        <p14:creationId xmlns:p14="http://schemas.microsoft.com/office/powerpoint/2010/main" val="35135657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46798-BAAA-4E32-A0FC-83B33EA3EA52}"/>
              </a:ext>
            </a:extLst>
          </p:cNvPr>
          <p:cNvSpPr>
            <a:spLocks noGrp="1"/>
          </p:cNvSpPr>
          <p:nvPr>
            <p:ph type="title"/>
          </p:nvPr>
        </p:nvSpPr>
        <p:spPr>
          <a:xfrm>
            <a:off x="4225643" y="960968"/>
            <a:ext cx="8761413" cy="706964"/>
          </a:xfrm>
        </p:spPr>
        <p:txBody>
          <a:bodyPr/>
          <a:lstStyle/>
          <a:p>
            <a:endParaRPr lang="en-US" dirty="0"/>
          </a:p>
        </p:txBody>
      </p:sp>
      <p:pic>
        <p:nvPicPr>
          <p:cNvPr id="4" name="Content Placeholder 3">
            <a:extLst>
              <a:ext uri="{FF2B5EF4-FFF2-40B4-BE49-F238E27FC236}">
                <a16:creationId xmlns:a16="http://schemas.microsoft.com/office/drawing/2014/main" id="{DF86321B-7BC3-412D-A1AA-41D8AB47D4FB}"/>
              </a:ext>
            </a:extLst>
          </p:cNvPr>
          <p:cNvPicPr>
            <a:picLocks noGrp="1"/>
          </p:cNvPicPr>
          <p:nvPr>
            <p:ph idx="1"/>
          </p:nvPr>
        </p:nvPicPr>
        <p:blipFill>
          <a:blip r:embed="rId2"/>
          <a:srcRect/>
          <a:stretch/>
        </p:blipFill>
        <p:spPr bwMode="auto">
          <a:xfrm>
            <a:off x="2209800" y="2476500"/>
            <a:ext cx="7492999" cy="4254500"/>
          </a:xfrm>
          <a:prstGeom prst="rect">
            <a:avLst/>
          </a:prstGeom>
          <a:noFill/>
          <a:ln>
            <a:noFill/>
          </a:ln>
        </p:spPr>
      </p:pic>
    </p:spTree>
    <p:extLst>
      <p:ext uri="{BB962C8B-B14F-4D97-AF65-F5344CB8AC3E}">
        <p14:creationId xmlns:p14="http://schemas.microsoft.com/office/powerpoint/2010/main" val="19497269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F9D5-4BF2-4E69-9675-A0F744859F58}"/>
              </a:ext>
            </a:extLst>
          </p:cNvPr>
          <p:cNvSpPr>
            <a:spLocks noGrp="1"/>
          </p:cNvSpPr>
          <p:nvPr>
            <p:ph type="title"/>
          </p:nvPr>
        </p:nvSpPr>
        <p:spPr>
          <a:xfrm>
            <a:off x="3975100" y="668868"/>
            <a:ext cx="5852367" cy="1058332"/>
          </a:xfrm>
        </p:spPr>
        <p:txBody>
          <a:bodyPr/>
          <a:lstStyle/>
          <a:p>
            <a:endParaRPr lang="en-US" dirty="0"/>
          </a:p>
        </p:txBody>
      </p:sp>
      <p:pic>
        <p:nvPicPr>
          <p:cNvPr id="4" name="Content Placeholder 3">
            <a:extLst>
              <a:ext uri="{FF2B5EF4-FFF2-40B4-BE49-F238E27FC236}">
                <a16:creationId xmlns:a16="http://schemas.microsoft.com/office/drawing/2014/main" id="{2BE0AD67-0B42-4387-8028-7F5FC1B095A4}"/>
              </a:ext>
            </a:extLst>
          </p:cNvPr>
          <p:cNvPicPr>
            <a:picLocks noGrp="1"/>
          </p:cNvPicPr>
          <p:nvPr>
            <p:ph idx="1"/>
          </p:nvPr>
        </p:nvPicPr>
        <p:blipFill>
          <a:blip r:embed="rId2"/>
          <a:srcRect/>
          <a:stretch/>
        </p:blipFill>
        <p:spPr bwMode="auto">
          <a:xfrm>
            <a:off x="2667001" y="2425700"/>
            <a:ext cx="7160466" cy="4178300"/>
          </a:xfrm>
          <a:prstGeom prst="rect">
            <a:avLst/>
          </a:prstGeom>
          <a:noFill/>
          <a:ln>
            <a:noFill/>
          </a:ln>
        </p:spPr>
      </p:pic>
    </p:spTree>
    <p:extLst>
      <p:ext uri="{BB962C8B-B14F-4D97-AF65-F5344CB8AC3E}">
        <p14:creationId xmlns:p14="http://schemas.microsoft.com/office/powerpoint/2010/main" val="969900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78FAB-A386-4728-A65B-1D9F265A2D5F}"/>
              </a:ext>
            </a:extLst>
          </p:cNvPr>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47DF2433-8A31-4C62-B296-243115A59738}"/>
              </a:ext>
            </a:extLst>
          </p:cNvPr>
          <p:cNvPicPr>
            <a:picLocks noGrp="1"/>
          </p:cNvPicPr>
          <p:nvPr>
            <p:ph idx="1"/>
          </p:nvPr>
        </p:nvPicPr>
        <p:blipFill>
          <a:blip r:embed="rId2"/>
          <a:srcRect/>
          <a:stretch/>
        </p:blipFill>
        <p:spPr bwMode="auto">
          <a:xfrm>
            <a:off x="1943100" y="2362200"/>
            <a:ext cx="7556499" cy="4495800"/>
          </a:xfrm>
          <a:prstGeom prst="rect">
            <a:avLst/>
          </a:prstGeom>
          <a:noFill/>
          <a:ln>
            <a:noFill/>
          </a:ln>
        </p:spPr>
      </p:pic>
    </p:spTree>
    <p:extLst>
      <p:ext uri="{BB962C8B-B14F-4D97-AF65-F5344CB8AC3E}">
        <p14:creationId xmlns:p14="http://schemas.microsoft.com/office/powerpoint/2010/main" val="9006159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B82CBE-98CE-408C-B439-091F75884BF1}"/>
              </a:ext>
            </a:extLst>
          </p:cNvPr>
          <p:cNvSpPr>
            <a:spLocks noGrp="1"/>
          </p:cNvSpPr>
          <p:nvPr>
            <p:ph idx="1"/>
          </p:nvPr>
        </p:nvSpPr>
        <p:spPr>
          <a:xfrm>
            <a:off x="1154955" y="2603500"/>
            <a:ext cx="8757672" cy="3416300"/>
          </a:xfrm>
        </p:spPr>
        <p:txBody>
          <a:bodyPr/>
          <a:lstStyle/>
          <a:p>
            <a:endParaRPr lang="en-US" dirty="0"/>
          </a:p>
          <a:p>
            <a:endParaRPr lang="en-US" dirty="0"/>
          </a:p>
          <a:p>
            <a:pPr marL="0" indent="0">
              <a:buNone/>
            </a:pPr>
            <a:endParaRPr lang="en-US" dirty="0"/>
          </a:p>
          <a:p>
            <a:pPr marL="0" indent="0">
              <a:buNone/>
            </a:pPr>
            <a:r>
              <a:rPr lang="en-US" dirty="0"/>
              <a:t>---------------------------------</a:t>
            </a:r>
            <a:r>
              <a:rPr lang="en-US" sz="4000" b="1" dirty="0"/>
              <a:t>Thank You…..!</a:t>
            </a:r>
            <a:r>
              <a:rPr lang="en-US" dirty="0"/>
              <a:t>---------------------------------</a:t>
            </a:r>
          </a:p>
          <a:p>
            <a:pPr marL="0" indent="0">
              <a:buNone/>
            </a:pPr>
            <a:r>
              <a:rPr lang="en-US" dirty="0"/>
              <a:t>                                                  </a:t>
            </a:r>
          </a:p>
        </p:txBody>
      </p:sp>
      <p:pic>
        <p:nvPicPr>
          <p:cNvPr id="7" name="Graphic 6" descr="Smiling face with solid fill">
            <a:extLst>
              <a:ext uri="{FF2B5EF4-FFF2-40B4-BE49-F238E27FC236}">
                <a16:creationId xmlns:a16="http://schemas.microsoft.com/office/drawing/2014/main" id="{95599075-3553-4B0A-9EEA-64D02554481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86223" y="4914900"/>
            <a:ext cx="1844723" cy="1473200"/>
          </a:xfrm>
          <a:prstGeom prst="rect">
            <a:avLst/>
          </a:prstGeom>
        </p:spPr>
      </p:pic>
    </p:spTree>
    <p:extLst>
      <p:ext uri="{BB962C8B-B14F-4D97-AF65-F5344CB8AC3E}">
        <p14:creationId xmlns:p14="http://schemas.microsoft.com/office/powerpoint/2010/main" val="2901223523"/>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23143-70CD-4BD3-AC79-09749AD945A3}"/>
              </a:ext>
            </a:extLst>
          </p:cNvPr>
          <p:cNvSpPr>
            <a:spLocks noGrp="1"/>
          </p:cNvSpPr>
          <p:nvPr>
            <p:ph type="title"/>
          </p:nvPr>
        </p:nvSpPr>
        <p:spPr/>
        <p:txBody>
          <a:bodyPr/>
          <a:lstStyle/>
          <a:p>
            <a:r>
              <a:rPr lang="en-US" dirty="0"/>
              <a:t>Company Profile</a:t>
            </a:r>
          </a:p>
        </p:txBody>
      </p:sp>
      <p:sp>
        <p:nvSpPr>
          <p:cNvPr id="3" name="Content Placeholder 2">
            <a:extLst>
              <a:ext uri="{FF2B5EF4-FFF2-40B4-BE49-F238E27FC236}">
                <a16:creationId xmlns:a16="http://schemas.microsoft.com/office/drawing/2014/main" id="{B0E0F88A-BA8A-4290-A39A-B2097CA2ED7A}"/>
              </a:ext>
            </a:extLst>
          </p:cNvPr>
          <p:cNvSpPr>
            <a:spLocks noGrp="1"/>
          </p:cNvSpPr>
          <p:nvPr>
            <p:ph idx="1"/>
          </p:nvPr>
        </p:nvSpPr>
        <p:spPr/>
        <p:txBody>
          <a:bodyPr/>
          <a:lstStyle/>
          <a:p>
            <a:endParaRPr lang="en-US" dirty="0"/>
          </a:p>
          <a:p>
            <a:r>
              <a:rPr lang="en-US" dirty="0" err="1"/>
              <a:t>Name:C.D.Jain</a:t>
            </a:r>
            <a:r>
              <a:rPr lang="en-US" dirty="0"/>
              <a:t> Girl’s  Hostel</a:t>
            </a:r>
          </a:p>
          <a:p>
            <a:r>
              <a:rPr lang="en-US" dirty="0"/>
              <a:t>Name of </a:t>
            </a:r>
            <a:r>
              <a:rPr lang="en-US" dirty="0" err="1"/>
              <a:t>Owner:C.D.Jain</a:t>
            </a:r>
            <a:r>
              <a:rPr lang="en-US" dirty="0"/>
              <a:t> College</a:t>
            </a:r>
          </a:p>
          <a:p>
            <a:r>
              <a:rPr lang="en-US" dirty="0"/>
              <a:t>Contact no:025678993478</a:t>
            </a:r>
          </a:p>
          <a:p>
            <a:r>
              <a:rPr lang="en-US" dirty="0" err="1"/>
              <a:t>Email:office@cdjcollege.com</a:t>
            </a:r>
            <a:endParaRPr lang="en-US" dirty="0"/>
          </a:p>
          <a:p>
            <a:r>
              <a:rPr lang="en-US" dirty="0"/>
              <a:t>Establish Year:2007-2008</a:t>
            </a:r>
          </a:p>
          <a:p>
            <a:r>
              <a:rPr lang="en-US" dirty="0"/>
              <a:t>Rector Name: </a:t>
            </a:r>
            <a:r>
              <a:rPr lang="en-US" dirty="0" err="1"/>
              <a:t>kiran</a:t>
            </a:r>
            <a:r>
              <a:rPr lang="en-US" dirty="0"/>
              <a:t> </a:t>
            </a:r>
            <a:r>
              <a:rPr lang="en-US" dirty="0" err="1"/>
              <a:t>Bhakre</a:t>
            </a:r>
            <a:endParaRPr lang="en-US" dirty="0"/>
          </a:p>
          <a:p>
            <a:r>
              <a:rPr lang="en-US" dirty="0"/>
              <a:t>Rector Contact no:8976547890 </a:t>
            </a:r>
          </a:p>
        </p:txBody>
      </p:sp>
    </p:spTree>
    <p:extLst>
      <p:ext uri="{BB962C8B-B14F-4D97-AF65-F5344CB8AC3E}">
        <p14:creationId xmlns:p14="http://schemas.microsoft.com/office/powerpoint/2010/main" val="2237519747"/>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0A876-EF24-4657-81FD-810CB502DCB3}"/>
              </a:ext>
            </a:extLst>
          </p:cNvPr>
          <p:cNvSpPr>
            <a:spLocks noGrp="1"/>
          </p:cNvSpPr>
          <p:nvPr>
            <p:ph type="title"/>
          </p:nvPr>
        </p:nvSpPr>
        <p:spPr/>
        <p:txBody>
          <a:bodyPr/>
          <a:lstStyle/>
          <a:p>
            <a:r>
              <a:rPr lang="en-US" dirty="0"/>
              <a:t>   SCOPE OF THE SYSTEM</a:t>
            </a:r>
          </a:p>
        </p:txBody>
      </p:sp>
      <p:sp>
        <p:nvSpPr>
          <p:cNvPr id="3" name="Content Placeholder 2">
            <a:extLst>
              <a:ext uri="{FF2B5EF4-FFF2-40B4-BE49-F238E27FC236}">
                <a16:creationId xmlns:a16="http://schemas.microsoft.com/office/drawing/2014/main" id="{B0D19D60-5C33-498F-A21F-B35535EBEC78}"/>
              </a:ext>
            </a:extLst>
          </p:cNvPr>
          <p:cNvSpPr>
            <a:spLocks noGrp="1"/>
          </p:cNvSpPr>
          <p:nvPr>
            <p:ph idx="1"/>
          </p:nvPr>
        </p:nvSpPr>
        <p:spPr/>
        <p:txBody>
          <a:bodyPr/>
          <a:lstStyle/>
          <a:p>
            <a:pPr marL="0" indent="0">
              <a:buNone/>
            </a:pPr>
            <a:r>
              <a:rPr lang="en-US" dirty="0"/>
              <a:t> </a:t>
            </a:r>
          </a:p>
          <a:p>
            <a:r>
              <a:rPr lang="en-US" dirty="0">
                <a:latin typeface="Calibri" panose="020F0502020204030204" pitchFamily="34" charset="0"/>
                <a:cs typeface="Calibri" panose="020F0502020204030204" pitchFamily="34" charset="0"/>
              </a:rPr>
              <a:t> This system is aimed at total user-friendly as well as</a:t>
            </a:r>
          </a:p>
          <a:p>
            <a:r>
              <a:rPr lang="en-US" dirty="0">
                <a:latin typeface="Calibri" panose="020F0502020204030204" pitchFamily="34" charset="0"/>
                <a:cs typeface="Calibri" panose="020F0502020204030204" pitchFamily="34" charset="0"/>
              </a:rPr>
              <a:t>Efficient Management of varied tasks. These tasks may range from</a:t>
            </a:r>
          </a:p>
          <a:p>
            <a:r>
              <a:rPr lang="en-US" dirty="0">
                <a:latin typeface="Calibri" panose="020F0502020204030204" pitchFamily="34" charset="0"/>
                <a:cs typeface="Calibri" panose="020F0502020204030204" pitchFamily="34" charset="0"/>
              </a:rPr>
              <a:t> registering new students, managing admission of students, examination</a:t>
            </a:r>
          </a:p>
          <a:p>
            <a:r>
              <a:rPr lang="en-US" dirty="0">
                <a:latin typeface="Calibri" panose="020F0502020204030204" pitchFamily="34" charset="0"/>
                <a:cs typeface="Calibri" panose="020F0502020204030204" pitchFamily="34" charset="0"/>
              </a:rPr>
              <a:t>management to all the essential features necessary for making the</a:t>
            </a:r>
          </a:p>
          <a:p>
            <a:r>
              <a:rPr lang="en-US" dirty="0">
                <a:latin typeface="Calibri" panose="020F0502020204030204" pitchFamily="34" charset="0"/>
                <a:cs typeface="Calibri" panose="020F0502020204030204" pitchFamily="34" charset="0"/>
              </a:rPr>
              <a:t> administrative division of college effective.</a:t>
            </a:r>
          </a:p>
        </p:txBody>
      </p:sp>
    </p:spTree>
    <p:extLst>
      <p:ext uri="{BB962C8B-B14F-4D97-AF65-F5344CB8AC3E}">
        <p14:creationId xmlns:p14="http://schemas.microsoft.com/office/powerpoint/2010/main" val="400255435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F6CD6-BD72-43DC-AA34-F7C8BE76A5B4}"/>
              </a:ext>
            </a:extLst>
          </p:cNvPr>
          <p:cNvSpPr>
            <a:spLocks noGrp="1"/>
          </p:cNvSpPr>
          <p:nvPr>
            <p:ph type="title"/>
          </p:nvPr>
        </p:nvSpPr>
        <p:spPr/>
        <p:txBody>
          <a:bodyPr/>
          <a:lstStyle/>
          <a:p>
            <a:r>
              <a:rPr lang="en-US" dirty="0"/>
              <a:t>OBJECTIVE OF SYSTEM</a:t>
            </a:r>
          </a:p>
        </p:txBody>
      </p:sp>
      <p:sp>
        <p:nvSpPr>
          <p:cNvPr id="3" name="Content Placeholder 2">
            <a:extLst>
              <a:ext uri="{FF2B5EF4-FFF2-40B4-BE49-F238E27FC236}">
                <a16:creationId xmlns:a16="http://schemas.microsoft.com/office/drawing/2014/main" id="{9BADA7F5-CB08-4CD6-93EE-EEC57CE72658}"/>
              </a:ext>
            </a:extLst>
          </p:cNvPr>
          <p:cNvSpPr>
            <a:spLocks noGrp="1"/>
          </p:cNvSpPr>
          <p:nvPr>
            <p:ph idx="1"/>
          </p:nvPr>
        </p:nvSpPr>
        <p:spPr/>
        <p:txBody>
          <a:bodyPr>
            <a:normAutofit/>
          </a:bodyPr>
          <a:lstStyle/>
          <a:p>
            <a:pPr marL="0" indent="0">
              <a:buNone/>
            </a:pPr>
            <a:endParaRPr lang="en-US" dirty="0"/>
          </a:p>
          <a:p>
            <a:r>
              <a:rPr lang="en-US" dirty="0"/>
              <a:t>1.Maintain the students as hostellers and waiting list students separately.</a:t>
            </a:r>
          </a:p>
          <a:p>
            <a:r>
              <a:rPr lang="en-US" dirty="0"/>
              <a:t>2.Process allotment list.</a:t>
            </a:r>
          </a:p>
          <a:p>
            <a:r>
              <a:rPr lang="en-US" dirty="0"/>
              <a:t>3.Admin can send the approval notification to every approved student via Automatically insert student’s details to the hosteller’s record when the allotment is confirmed by the admin and deleted when vacation is confirmed or after the course end date. </a:t>
            </a:r>
          </a:p>
          <a:p>
            <a:r>
              <a:rPr lang="en-US" dirty="0"/>
              <a:t>4.Students can register their complaints.        </a:t>
            </a:r>
          </a:p>
        </p:txBody>
      </p:sp>
    </p:spTree>
    <p:extLst>
      <p:ext uri="{BB962C8B-B14F-4D97-AF65-F5344CB8AC3E}">
        <p14:creationId xmlns:p14="http://schemas.microsoft.com/office/powerpoint/2010/main" val="1280576794"/>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6874A-68A1-4249-91B3-B69A34825172}"/>
              </a:ext>
            </a:extLst>
          </p:cNvPr>
          <p:cNvSpPr>
            <a:spLocks noGrp="1"/>
          </p:cNvSpPr>
          <p:nvPr>
            <p:ph type="title"/>
          </p:nvPr>
        </p:nvSpPr>
        <p:spPr/>
        <p:txBody>
          <a:bodyPr/>
          <a:lstStyle/>
          <a:p>
            <a:r>
              <a:rPr lang="en-US" dirty="0"/>
              <a:t>NEED OF THE SYSTEM &amp; EXISTING         SYSTEM</a:t>
            </a:r>
          </a:p>
        </p:txBody>
      </p:sp>
      <p:sp>
        <p:nvSpPr>
          <p:cNvPr id="3" name="Content Placeholder 2">
            <a:extLst>
              <a:ext uri="{FF2B5EF4-FFF2-40B4-BE49-F238E27FC236}">
                <a16:creationId xmlns:a16="http://schemas.microsoft.com/office/drawing/2014/main" id="{C43A662F-1314-427A-875C-C1B07F75F20C}"/>
              </a:ext>
            </a:extLst>
          </p:cNvPr>
          <p:cNvSpPr>
            <a:spLocks noGrp="1"/>
          </p:cNvSpPr>
          <p:nvPr>
            <p:ph idx="1"/>
          </p:nvPr>
        </p:nvSpPr>
        <p:spPr/>
        <p:txBody>
          <a:bodyPr/>
          <a:lstStyle/>
          <a:p>
            <a:pPr marL="0" indent="0">
              <a:buNone/>
            </a:pPr>
            <a:r>
              <a:rPr lang="en-US" dirty="0"/>
              <a:t>   </a:t>
            </a:r>
          </a:p>
          <a:p>
            <a:r>
              <a:rPr lang="en-US" dirty="0"/>
              <a:t>                        </a:t>
            </a:r>
            <a:r>
              <a:rPr lang="en-US" dirty="0">
                <a:latin typeface="Calibri" panose="020F0502020204030204" pitchFamily="34" charset="0"/>
                <a:cs typeface="Calibri" panose="020F0502020204030204" pitchFamily="34" charset="0"/>
              </a:rPr>
              <a:t>    The existing system is manual based and need lot of efforts</a:t>
            </a:r>
          </a:p>
          <a:p>
            <a:r>
              <a:rPr lang="en-US" dirty="0">
                <a:latin typeface="Calibri" panose="020F0502020204030204" pitchFamily="34" charset="0"/>
                <a:cs typeface="Calibri" panose="020F0502020204030204" pitchFamily="34" charset="0"/>
              </a:rPr>
              <a:t>and consume enough time. In the existing  system we can apply for the</a:t>
            </a:r>
          </a:p>
          <a:p>
            <a:r>
              <a:rPr lang="en-US" dirty="0">
                <a:latin typeface="Calibri" panose="020F0502020204030204" pitchFamily="34" charset="0"/>
                <a:cs typeface="Calibri" panose="020F0502020204030204" pitchFamily="34" charset="0"/>
              </a:rPr>
              <a:t>hostels online but the allotment processes are done manually. It may lead</a:t>
            </a:r>
          </a:p>
          <a:p>
            <a:r>
              <a:rPr lang="en-US" dirty="0">
                <a:latin typeface="Calibri" panose="020F0502020204030204" pitchFamily="34" charset="0"/>
                <a:cs typeface="Calibri" panose="020F0502020204030204" pitchFamily="34" charset="0"/>
              </a:rPr>
              <a:t>to corruptions in the allocation process as well as hostel fee calculation.</a:t>
            </a:r>
          </a:p>
          <a:p>
            <a:r>
              <a:rPr lang="en-US" dirty="0">
                <a:latin typeface="Calibri" panose="020F0502020204030204" pitchFamily="34" charset="0"/>
                <a:cs typeface="Calibri" panose="020F0502020204030204" pitchFamily="34" charset="0"/>
              </a:rPr>
              <a:t>The existing system does not deals with mess calculation and complaint registration</a:t>
            </a:r>
          </a:p>
        </p:txBody>
      </p:sp>
    </p:spTree>
    <p:extLst>
      <p:ext uri="{BB962C8B-B14F-4D97-AF65-F5344CB8AC3E}">
        <p14:creationId xmlns:p14="http://schemas.microsoft.com/office/powerpoint/2010/main" val="354337060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5623F-D0D4-477B-9D9F-879102EBC2D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9571D2A-A85D-493C-BEC9-BDC27A01A5BD}"/>
              </a:ext>
            </a:extLst>
          </p:cNvPr>
          <p:cNvSpPr>
            <a:spLocks noGrp="1"/>
          </p:cNvSpPr>
          <p:nvPr>
            <p:ph idx="1"/>
          </p:nvPr>
        </p:nvSpPr>
        <p:spPr/>
        <p:txBody>
          <a:bodyPr/>
          <a:lstStyle/>
          <a:p>
            <a:r>
              <a:rPr lang="en-US" dirty="0"/>
              <a:t>5.Admin can edit notice board and each student can view it. </a:t>
            </a:r>
          </a:p>
          <a:p>
            <a:r>
              <a:rPr lang="en-US" dirty="0"/>
              <a:t>            </a:t>
            </a:r>
          </a:p>
          <a:p>
            <a:r>
              <a:rPr lang="en-US" dirty="0"/>
              <a:t> 6.Hostel secretary can calculate hostel fee including mess fee and can edit mess Menu.   </a:t>
            </a:r>
          </a:p>
          <a:p>
            <a:endParaRPr lang="en-US" dirty="0"/>
          </a:p>
          <a:p>
            <a:r>
              <a:rPr lang="en-US" dirty="0"/>
              <a:t>   7.Hostellers can check the status of every month’s hostel fee.</a:t>
            </a:r>
          </a:p>
          <a:p>
            <a:endParaRPr lang="en-US" dirty="0"/>
          </a:p>
        </p:txBody>
      </p:sp>
    </p:spTree>
    <p:extLst>
      <p:ext uri="{BB962C8B-B14F-4D97-AF65-F5344CB8AC3E}">
        <p14:creationId xmlns:p14="http://schemas.microsoft.com/office/powerpoint/2010/main" val="240876641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30D34-98F5-4876-B1C7-BE49B9FF94E5}"/>
              </a:ext>
            </a:extLst>
          </p:cNvPr>
          <p:cNvSpPr>
            <a:spLocks noGrp="1"/>
          </p:cNvSpPr>
          <p:nvPr>
            <p:ph type="title"/>
          </p:nvPr>
        </p:nvSpPr>
        <p:spPr/>
        <p:txBody>
          <a:bodyPr/>
          <a:lstStyle/>
          <a:p>
            <a:r>
              <a:rPr lang="en-US" dirty="0"/>
              <a:t> PROPOSED SYSTEM </a:t>
            </a:r>
          </a:p>
        </p:txBody>
      </p:sp>
      <p:sp>
        <p:nvSpPr>
          <p:cNvPr id="3" name="Content Placeholder 2">
            <a:extLst>
              <a:ext uri="{FF2B5EF4-FFF2-40B4-BE49-F238E27FC236}">
                <a16:creationId xmlns:a16="http://schemas.microsoft.com/office/drawing/2014/main" id="{79430C64-439A-4A3D-8F31-D52E1913B6FD}"/>
              </a:ext>
            </a:extLst>
          </p:cNvPr>
          <p:cNvSpPr>
            <a:spLocks noGrp="1"/>
          </p:cNvSpPr>
          <p:nvPr>
            <p:ph idx="1"/>
          </p:nvPr>
        </p:nvSpPr>
        <p:spPr/>
        <p:txBody>
          <a:bodyPr>
            <a:normAutofit fontScale="92500" lnSpcReduction="20000"/>
          </a:bodyPr>
          <a:lstStyle/>
          <a:p>
            <a:r>
              <a:rPr lang="en-US" dirty="0"/>
              <a:t>The proposed system is having many advantages over the existing system. It require less overhead and very efficient. The proposed system deals with the mess calculation and allotment process efficient.     </a:t>
            </a:r>
          </a:p>
          <a:p>
            <a:r>
              <a:rPr lang="en-US" dirty="0"/>
              <a:t>                  The development of this new system contains the following activities, which try to automate the entire process keeping in the view of database integration approach. </a:t>
            </a:r>
          </a:p>
          <a:p>
            <a:r>
              <a:rPr lang="en-US" dirty="0"/>
              <a:t>This system maintains employee’s personal, address and contact details. This system will provide online help and search capabilities.  </a:t>
            </a:r>
          </a:p>
          <a:p>
            <a:r>
              <a:rPr lang="en-US" dirty="0"/>
              <a:t>                     User friendliness is provided in the application with various controls provided by system rich user interface. Authentication is provided for this application only registered users can access. Event information files can be stored in centralized database which can be maintained by the system. This system provides the employee to manage the system systematically. </a:t>
            </a:r>
          </a:p>
        </p:txBody>
      </p:sp>
    </p:spTree>
    <p:extLst>
      <p:ext uri="{BB962C8B-B14F-4D97-AF65-F5344CB8AC3E}">
        <p14:creationId xmlns:p14="http://schemas.microsoft.com/office/powerpoint/2010/main" val="2608575974"/>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380</TotalTime>
  <Words>1277</Words>
  <Application>Microsoft Office PowerPoint</Application>
  <PresentationFormat>Widescreen</PresentationFormat>
  <Paragraphs>127</Paragraphs>
  <Slides>38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Century Gothic</vt:lpstr>
      <vt:lpstr>Times New Roman</vt:lpstr>
      <vt:lpstr>Wingdings 3</vt:lpstr>
      <vt:lpstr>Ion Boardroom</vt:lpstr>
      <vt:lpstr>           Welcome To        Hostel Management                   System                  </vt:lpstr>
      <vt:lpstr>Introduction</vt:lpstr>
      <vt:lpstr>PowerPoint Presentation</vt:lpstr>
      <vt:lpstr>Company Profile</vt:lpstr>
      <vt:lpstr>   SCOPE OF THE SYSTEM</vt:lpstr>
      <vt:lpstr>OBJECTIVE OF SYSTEM</vt:lpstr>
      <vt:lpstr>NEED OF THE SYSTEM &amp; EXISTING         SYSTEM</vt:lpstr>
      <vt:lpstr>PowerPoint Presentation</vt:lpstr>
      <vt:lpstr> PROPOSED SYSTEM </vt:lpstr>
      <vt:lpstr>FEASIBILITY STUDY</vt:lpstr>
      <vt:lpstr>PowerPoint Presentation</vt:lpstr>
      <vt:lpstr>8.FACT FINDING TECHNIQUE</vt:lpstr>
      <vt:lpstr>PowerPoint Presentation</vt:lpstr>
      <vt:lpstr>PowerPoint Presentation</vt:lpstr>
      <vt:lpstr>PowerPoint Presentation</vt:lpstr>
      <vt:lpstr>PowerPoint Presentation</vt:lpstr>
      <vt:lpstr>PowerPoint Presentation</vt:lpstr>
      <vt:lpstr>SOFTWARE/HARDWARE  SPECIFICATIONS</vt:lpstr>
      <vt:lpstr>PowerPoint Presentation</vt:lpstr>
      <vt:lpstr> SCREENSHOT:               Main Page:   </vt:lpstr>
      <vt:lpstr>                  HOME PAGE</vt:lpstr>
      <vt:lpstr>                          ABOUT  </vt:lpstr>
      <vt:lpstr>FACILITY:                  </vt:lpstr>
      <vt:lpstr>ACTIVITIES </vt:lpstr>
      <vt:lpstr>Strength</vt:lpstr>
      <vt:lpstr>Rules and Regulations</vt:lpstr>
      <vt:lpstr>Admin Login </vt:lpstr>
      <vt:lpstr>Admin Page</vt:lpstr>
      <vt:lpstr>Registered Students Records</vt:lpstr>
      <vt:lpstr>Student Registration </vt:lpstr>
      <vt:lpstr>Student Login</vt:lpstr>
      <vt:lpstr>Update Student Password</vt:lpstr>
      <vt:lpstr>Student Page</vt:lpstr>
      <vt:lpstr>Addmission Form</vt:lpstr>
      <vt:lpstr>PowerPoint Presentation</vt:lpstr>
      <vt:lpstr>PowerPoint Presentation</vt:lpstr>
      <vt:lpst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Vaishnavi Kulkarni</cp:lastModifiedBy>
  <cp:revision>21</cp:revision>
  <dcterms:created xsi:type="dcterms:W3CDTF">2023-05-09T15:57:00Z</dcterms:created>
  <dcterms:modified xsi:type="dcterms:W3CDTF">2024-04-20T07:51:02Z</dcterms:modified>
</cp:coreProperties>
</file>

<file path=docProps/thumbnail.jpeg>
</file>